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25"/>
  </p:notesMasterIdLst>
  <p:sldIdLst>
    <p:sldId id="309" r:id="rId2"/>
    <p:sldId id="310" r:id="rId3"/>
    <p:sldId id="311" r:id="rId4"/>
    <p:sldId id="312" r:id="rId5"/>
    <p:sldId id="313" r:id="rId6"/>
    <p:sldId id="314" r:id="rId7"/>
    <p:sldId id="315" r:id="rId8"/>
    <p:sldId id="316" r:id="rId9"/>
    <p:sldId id="317" r:id="rId10"/>
    <p:sldId id="318" r:id="rId11"/>
    <p:sldId id="319" r:id="rId12"/>
    <p:sldId id="320" r:id="rId13"/>
    <p:sldId id="322" r:id="rId14"/>
    <p:sldId id="323" r:id="rId15"/>
    <p:sldId id="324" r:id="rId16"/>
    <p:sldId id="325" r:id="rId17"/>
    <p:sldId id="326" r:id="rId18"/>
    <p:sldId id="327" r:id="rId19"/>
    <p:sldId id="328" r:id="rId20"/>
    <p:sldId id="329" r:id="rId21"/>
    <p:sldId id="330" r:id="rId22"/>
    <p:sldId id="331" r:id="rId23"/>
    <p:sldId id="332"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72" d="100"/>
          <a:sy n="72" d="100"/>
        </p:scale>
        <p:origin x="-414"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layout/>
    </c:title>
    <c:plotArea>
      <c:layout>
        <c:manualLayout>
          <c:layoutTarget val="inner"/>
          <c:xMode val="edge"/>
          <c:yMode val="edge"/>
          <c:x val="8.8050962379703307E-2"/>
          <c:y val="0.21157407407407408"/>
          <c:w val="0.76453237095363058"/>
          <c:h val="0.66565580344123942"/>
        </c:manualLayout>
      </c:layout>
      <c:scatterChart>
        <c:scatterStyle val="lineMarker"/>
        <c:ser>
          <c:idx val="0"/>
          <c:order val="0"/>
          <c:tx>
            <c:strRef>
              <c:f>Sheet1!$B$1</c:f>
              <c:strCache>
                <c:ptCount val="1"/>
                <c:pt idx="0">
                  <c:v>X</c:v>
                </c:pt>
              </c:strCache>
            </c:strRef>
          </c:tx>
          <c:spPr>
            <a:ln w="28575">
              <a:noFill/>
            </a:ln>
          </c:spPr>
          <c:xVal>
            <c:numRef>
              <c:f>Sheet1!$A$2:$A$21</c:f>
              <c:numCache>
                <c:formatCode>General</c:formatCode>
                <c:ptCount val="20"/>
                <c:pt idx="0">
                  <c:v>72.3</c:v>
                </c:pt>
                <c:pt idx="1">
                  <c:v>91.649999999999991</c:v>
                </c:pt>
                <c:pt idx="2">
                  <c:v>135.19999999999999</c:v>
                </c:pt>
                <c:pt idx="3">
                  <c:v>94.6</c:v>
                </c:pt>
                <c:pt idx="4">
                  <c:v>163.5</c:v>
                </c:pt>
                <c:pt idx="5">
                  <c:v>100</c:v>
                </c:pt>
                <c:pt idx="6">
                  <c:v>86.5</c:v>
                </c:pt>
                <c:pt idx="7">
                  <c:v>142.36000000000001</c:v>
                </c:pt>
                <c:pt idx="8">
                  <c:v>120</c:v>
                </c:pt>
                <c:pt idx="9">
                  <c:v>112.56</c:v>
                </c:pt>
                <c:pt idx="10">
                  <c:v>132.30000000000001</c:v>
                </c:pt>
                <c:pt idx="11">
                  <c:v>149.80000000000001</c:v>
                </c:pt>
                <c:pt idx="12">
                  <c:v>115.3</c:v>
                </c:pt>
                <c:pt idx="13">
                  <c:v>132.19999999999999</c:v>
                </c:pt>
                <c:pt idx="14">
                  <c:v>149.5</c:v>
                </c:pt>
                <c:pt idx="15">
                  <c:v>100.25</c:v>
                </c:pt>
                <c:pt idx="16">
                  <c:v>79.599999999999994</c:v>
                </c:pt>
                <c:pt idx="17">
                  <c:v>90.2</c:v>
                </c:pt>
                <c:pt idx="18">
                  <c:v>116.5</c:v>
                </c:pt>
                <c:pt idx="19">
                  <c:v>126</c:v>
                </c:pt>
              </c:numCache>
            </c:numRef>
          </c:xVal>
          <c:yVal>
            <c:numRef>
              <c:f>Sheet1!$B$2:$B$21</c:f>
              <c:numCache>
                <c:formatCode>General</c:formatCode>
                <c:ptCount val="20"/>
                <c:pt idx="0">
                  <c:v>100</c:v>
                </c:pt>
                <c:pt idx="1">
                  <c:v>120</c:v>
                </c:pt>
                <c:pt idx="2">
                  <c:v>200</c:v>
                </c:pt>
                <c:pt idx="3">
                  <c:v>130</c:v>
                </c:pt>
                <c:pt idx="4">
                  <c:v>240</c:v>
                </c:pt>
                <c:pt idx="5">
                  <c:v>114</c:v>
                </c:pt>
                <c:pt idx="6">
                  <c:v>126</c:v>
                </c:pt>
                <c:pt idx="7">
                  <c:v>213</c:v>
                </c:pt>
                <c:pt idx="8">
                  <c:v>156</c:v>
                </c:pt>
                <c:pt idx="9">
                  <c:v>167</c:v>
                </c:pt>
                <c:pt idx="10">
                  <c:v>189</c:v>
                </c:pt>
                <c:pt idx="11">
                  <c:v>214</c:v>
                </c:pt>
                <c:pt idx="12">
                  <c:v>188</c:v>
                </c:pt>
                <c:pt idx="13">
                  <c:v>197</c:v>
                </c:pt>
                <c:pt idx="14">
                  <c:v>206</c:v>
                </c:pt>
                <c:pt idx="15">
                  <c:v>142</c:v>
                </c:pt>
                <c:pt idx="16">
                  <c:v>112</c:v>
                </c:pt>
                <c:pt idx="17">
                  <c:v>134</c:v>
                </c:pt>
                <c:pt idx="18">
                  <c:v>169</c:v>
                </c:pt>
                <c:pt idx="19">
                  <c:v>170</c:v>
                </c:pt>
              </c:numCache>
            </c:numRef>
          </c:yVal>
        </c:ser>
        <c:axId val="57426688"/>
        <c:axId val="57987456"/>
      </c:scatterChart>
      <c:valAx>
        <c:axId val="57426688"/>
        <c:scaling>
          <c:orientation val="minMax"/>
        </c:scaling>
        <c:axPos val="b"/>
        <c:numFmt formatCode="General" sourceLinked="1"/>
        <c:tickLblPos val="nextTo"/>
        <c:crossAx val="57987456"/>
        <c:crosses val="autoZero"/>
        <c:crossBetween val="midCat"/>
      </c:valAx>
      <c:valAx>
        <c:axId val="57987456"/>
        <c:scaling>
          <c:orientation val="minMax"/>
        </c:scaling>
        <c:axPos val="l"/>
        <c:majorGridlines/>
        <c:numFmt formatCode="General" sourceLinked="1"/>
        <c:tickLblPos val="nextTo"/>
        <c:crossAx val="57426688"/>
        <c:crosses val="autoZero"/>
        <c:crossBetween val="midCat"/>
      </c:valAx>
    </c:plotArea>
    <c:legend>
      <c:legendPos val="r"/>
      <c:layout/>
    </c:legend>
    <c:plotVisOnly val="1"/>
    <c:dispBlanksAs val="gap"/>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 Id="rId4"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BC2EB3-1F43-48FF-A6CA-3F6D140265F8}" type="datetimeFigureOut">
              <a:rPr lang="en-US" smtClean="0"/>
              <a:pPr/>
              <a:t>4/1/2020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3F964F-E0B9-4835-B118-89D2AFAC0AC2}" type="slidenum">
              <a:rPr lang="en-US" smtClean="0"/>
              <a:pPr/>
              <a:t>‹#›</a:t>
            </a:fld>
            <a:endParaRPr lang="en-US"/>
          </a:p>
        </p:txBody>
      </p:sp>
    </p:spTree>
    <p:extLst>
      <p:ext uri="{BB962C8B-B14F-4D97-AF65-F5344CB8AC3E}">
        <p14:creationId xmlns:p14="http://schemas.microsoft.com/office/powerpoint/2010/main" xmlns="" val="11712346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1A94AA9-28BF-4E79-9FD1-127E0DD46DA0}" type="slidenum">
              <a:rPr lang="en-GB"/>
              <a:pPr eaLnBrk="1" hangingPunct="1"/>
              <a:t>17</a:t>
            </a:fld>
            <a:endParaRPr lang="en-GB"/>
          </a:p>
        </p:txBody>
      </p:sp>
    </p:spTree>
    <p:extLst>
      <p:ext uri="{BB962C8B-B14F-4D97-AF65-F5344CB8AC3E}">
        <p14:creationId xmlns:p14="http://schemas.microsoft.com/office/powerpoint/2010/main" xmlns="" val="898125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9FD72F4-9EEB-4FF6-832E-6619A73BE204}" type="slidenum">
              <a:rPr lang="en-GB"/>
              <a:pPr eaLnBrk="1" hangingPunct="1"/>
              <a:t>18</a:t>
            </a:fld>
            <a:endParaRPr lang="en-GB"/>
          </a:p>
        </p:txBody>
      </p:sp>
    </p:spTree>
    <p:extLst>
      <p:ext uri="{BB962C8B-B14F-4D97-AF65-F5344CB8AC3E}">
        <p14:creationId xmlns:p14="http://schemas.microsoft.com/office/powerpoint/2010/main" xmlns="" val="1754753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75EC1D6-C683-4810-A870-544BF1D572AB}" type="slidenum">
              <a:rPr lang="en-GB"/>
              <a:pPr eaLnBrk="1" hangingPunct="1"/>
              <a:t>19</a:t>
            </a:fld>
            <a:endParaRPr lang="en-GB"/>
          </a:p>
        </p:txBody>
      </p:sp>
    </p:spTree>
    <p:extLst>
      <p:ext uri="{BB962C8B-B14F-4D97-AF65-F5344CB8AC3E}">
        <p14:creationId xmlns:p14="http://schemas.microsoft.com/office/powerpoint/2010/main" xmlns="" val="1327122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C2662ED-8EB1-4CD1-8EF1-F899B1D3E79B}" type="slidenum">
              <a:rPr lang="en-GB"/>
              <a:pPr eaLnBrk="1" hangingPunct="1"/>
              <a:t>20</a:t>
            </a:fld>
            <a:endParaRPr lang="en-GB"/>
          </a:p>
        </p:txBody>
      </p:sp>
    </p:spTree>
    <p:extLst>
      <p:ext uri="{BB962C8B-B14F-4D97-AF65-F5344CB8AC3E}">
        <p14:creationId xmlns:p14="http://schemas.microsoft.com/office/powerpoint/2010/main" xmlns="" val="2335536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BA04ABB-6C43-4E25-A33B-E06F0B7793CD}" type="slidenum">
              <a:rPr lang="en-GB"/>
              <a:pPr eaLnBrk="1" hangingPunct="1"/>
              <a:t>21</a:t>
            </a:fld>
            <a:endParaRPr lang="en-GB"/>
          </a:p>
        </p:txBody>
      </p:sp>
    </p:spTree>
    <p:extLst>
      <p:ext uri="{BB962C8B-B14F-4D97-AF65-F5344CB8AC3E}">
        <p14:creationId xmlns:p14="http://schemas.microsoft.com/office/powerpoint/2010/main" xmlns="" val="2549437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089D09A-3C84-48B2-823D-6E0C0B14CD9E}" type="slidenum">
              <a:rPr lang="en-GB"/>
              <a:pPr eaLnBrk="1" hangingPunct="1"/>
              <a:t>22</a:t>
            </a:fld>
            <a:endParaRPr lang="en-GB"/>
          </a:p>
        </p:txBody>
      </p:sp>
    </p:spTree>
    <p:extLst>
      <p:ext uri="{BB962C8B-B14F-4D97-AF65-F5344CB8AC3E}">
        <p14:creationId xmlns:p14="http://schemas.microsoft.com/office/powerpoint/2010/main" xmlns="" val="4254151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l-GR" smtClean="0">
              <a:latin typeface="Arial" panose="020B0604020202020204" pitchFamily="34" charset="0"/>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D43DF4F-A8F3-472C-9D51-B241B520C249}" type="slidenum">
              <a:rPr lang="en-GB"/>
              <a:pPr eaLnBrk="1" hangingPunct="1"/>
              <a:t>23</a:t>
            </a:fld>
            <a:endParaRPr lang="en-GB"/>
          </a:p>
        </p:txBody>
      </p:sp>
    </p:spTree>
    <p:extLst>
      <p:ext uri="{BB962C8B-B14F-4D97-AF65-F5344CB8AC3E}">
        <p14:creationId xmlns:p14="http://schemas.microsoft.com/office/powerpoint/2010/main" xmlns="" val="1629303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A2242F-1680-4F0A-A718-7CC253886BE4}"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A2242F-1680-4F0A-A718-7CC253886BE4}"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74639"/>
            <a:ext cx="36576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74639"/>
            <a:ext cx="10769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A2242F-1680-4F0A-A718-7CC253886BE4}"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706437"/>
          </a:xfrm>
        </p:spPr>
        <p:txBody>
          <a:bodyPr/>
          <a:lstStyle/>
          <a:p>
            <a:r>
              <a:rPr lang="en-US" smtClean="0"/>
              <a:t>Click to edit Master title style</a:t>
            </a:r>
            <a:endParaRPr lang="el-GR"/>
          </a:p>
        </p:txBody>
      </p:sp>
      <p:sp>
        <p:nvSpPr>
          <p:cNvPr id="3" name="Text Placeholder 2"/>
          <p:cNvSpPr>
            <a:spLocks noGrp="1"/>
          </p:cNvSpPr>
          <p:nvPr>
            <p:ph type="body" sz="half" idx="1"/>
          </p:nvPr>
        </p:nvSpPr>
        <p:spPr>
          <a:xfrm>
            <a:off x="609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6197600" y="1600201"/>
            <a:ext cx="53848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54E2495F-B35A-4B5F-BAFF-C38FA39DEB6D}" type="slidenum">
              <a:rPr lang="en-GB"/>
              <a:pPr/>
              <a:t>‹#›</a:t>
            </a:fld>
            <a:endParaRPr lang="en-GB"/>
          </a:p>
        </p:txBody>
      </p:sp>
    </p:spTree>
    <p:extLst>
      <p:ext uri="{BB962C8B-B14F-4D97-AF65-F5344CB8AC3E}">
        <p14:creationId xmlns:p14="http://schemas.microsoft.com/office/powerpoint/2010/main" xmlns="" val="13906382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000" y="762000"/>
            <a:ext cx="10566400" cy="1143000"/>
          </a:xfrm>
        </p:spPr>
        <p:txBody>
          <a:bodyPr/>
          <a:lstStyle/>
          <a:p>
            <a:r>
              <a:rPr lang="en-US" smtClean="0"/>
              <a:t>Click to edit Master title style</a:t>
            </a:r>
            <a:endParaRPr lang="el-GR"/>
          </a:p>
        </p:txBody>
      </p:sp>
      <p:sp>
        <p:nvSpPr>
          <p:cNvPr id="3" name="Table Placeholder 2"/>
          <p:cNvSpPr>
            <a:spLocks noGrp="1"/>
          </p:cNvSpPr>
          <p:nvPr>
            <p:ph type="tbl" idx="1"/>
          </p:nvPr>
        </p:nvSpPr>
        <p:spPr>
          <a:xfrm>
            <a:off x="1117601" y="2362201"/>
            <a:ext cx="10257367" cy="3724275"/>
          </a:xfrm>
        </p:spPr>
        <p:txBody>
          <a:bodyPr/>
          <a:lstStyle/>
          <a:p>
            <a:pPr lvl="0"/>
            <a:endParaRPr lang="el-GR" noProof="0" smtClean="0"/>
          </a:p>
        </p:txBody>
      </p:sp>
      <p:sp>
        <p:nvSpPr>
          <p:cNvPr id="4" name="Rectangle 11"/>
          <p:cNvSpPr>
            <a:spLocks noGrp="1" noChangeArrowheads="1"/>
          </p:cNvSpPr>
          <p:nvPr>
            <p:ph type="dt" sz="half" idx="10"/>
          </p:nvPr>
        </p:nvSpPr>
        <p:spPr/>
        <p:txBody>
          <a:bodyPr/>
          <a:lstStyle>
            <a:lvl1pPr>
              <a:defRPr/>
            </a:lvl1pPr>
          </a:lstStyle>
          <a:p>
            <a:pPr>
              <a:defRPr/>
            </a:pPr>
            <a:endParaRPr lang="en-US"/>
          </a:p>
        </p:txBody>
      </p:sp>
      <p:sp>
        <p:nvSpPr>
          <p:cNvPr id="5" name="Rectangle 12"/>
          <p:cNvSpPr>
            <a:spLocks noGrp="1" noChangeArrowheads="1"/>
          </p:cNvSpPr>
          <p:nvPr>
            <p:ph type="ftr" sz="quarter" idx="11"/>
          </p:nvPr>
        </p:nvSpPr>
        <p:spPr/>
        <p:txBody>
          <a:bodyPr/>
          <a:lstStyle>
            <a:lvl1pPr>
              <a:defRPr/>
            </a:lvl1pPr>
          </a:lstStyle>
          <a:p>
            <a:pPr>
              <a:defRPr/>
            </a:pPr>
            <a:r>
              <a:rPr lang="en-US"/>
              <a:t>Applied Econometrics: A Modern Approach using Eviews and Microfit © Dr D Asteriou</a:t>
            </a:r>
          </a:p>
        </p:txBody>
      </p:sp>
      <p:sp>
        <p:nvSpPr>
          <p:cNvPr id="6" name="Rectangle 13"/>
          <p:cNvSpPr>
            <a:spLocks noGrp="1" noChangeArrowheads="1"/>
          </p:cNvSpPr>
          <p:nvPr>
            <p:ph type="sldNum" sz="quarter" idx="12"/>
          </p:nvPr>
        </p:nvSpPr>
        <p:spPr/>
        <p:txBody>
          <a:bodyPr/>
          <a:lstStyle>
            <a:lvl1pPr>
              <a:defRPr/>
            </a:lvl1pPr>
          </a:lstStyle>
          <a:p>
            <a:fld id="{0D55077A-6145-448A-B016-165D5D6422AA}" type="slidenum">
              <a:rPr lang="en-US"/>
              <a:pPr/>
              <a:t>‹#›</a:t>
            </a:fld>
            <a:endParaRPr lang="en-US"/>
          </a:p>
        </p:txBody>
      </p:sp>
    </p:spTree>
    <p:extLst>
      <p:ext uri="{BB962C8B-B14F-4D97-AF65-F5344CB8AC3E}">
        <p14:creationId xmlns:p14="http://schemas.microsoft.com/office/powerpoint/2010/main" xmlns="" val="181632600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A2242F-1680-4F0A-A718-7CC253886BE4}"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A2242F-1680-4F0A-A718-7CC253886BE4}" type="datetimeFigureOut">
              <a:rPr lang="en-US" smtClean="0"/>
              <a:pPr/>
              <a:t>4/1/2020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8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29600" y="1600203"/>
            <a:ext cx="7213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A2242F-1680-4F0A-A718-7CC253886BE4}"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A2242F-1680-4F0A-A718-7CC253886BE4}" type="datetimeFigureOut">
              <a:rPr lang="en-US" smtClean="0"/>
              <a:pPr/>
              <a:t>4/1/2020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A2242F-1680-4F0A-A718-7CC253886BE4}" type="datetimeFigureOut">
              <a:rPr lang="en-US" smtClean="0"/>
              <a:pPr/>
              <a:t>4/1/2020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A2242F-1680-4F0A-A718-7CC253886BE4}" type="datetimeFigureOut">
              <a:rPr lang="en-US" smtClean="0"/>
              <a:pPr/>
              <a:t>4/1/2020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2242F-1680-4F0A-A718-7CC253886BE4}"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A2242F-1680-4F0A-A718-7CC253886BE4}" type="datetimeFigureOut">
              <a:rPr lang="en-US" smtClean="0"/>
              <a:pPr/>
              <a:t>4/1/2020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95A4DA6-660E-4522-AE83-95734C61D0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A2242F-1680-4F0A-A718-7CC253886BE4}" type="datetimeFigureOut">
              <a:rPr lang="en-US" smtClean="0"/>
              <a:pPr/>
              <a:t>4/1/2020</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5A4DA6-660E-4522-AE83-95734C61D0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oleObject" Target="../embeddings/oleObject9.bin"/><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766762" y="1669775"/>
            <a:ext cx="9318934" cy="940904"/>
          </a:xfrm>
        </p:spPr>
        <p:txBody>
          <a:bodyPr>
            <a:normAutofit fontScale="90000"/>
          </a:bodyPr>
          <a:lstStyle/>
          <a:p>
            <a:r>
              <a:rPr lang="en-GB" sz="5300" i="1" dirty="0" smtClean="0">
                <a:latin typeface="BlissRegular" pitchFamily="2" charset="0"/>
              </a:rPr>
              <a:t>Regression Analysis</a:t>
            </a:r>
            <a:r>
              <a:rPr lang="en-GB" sz="3600" dirty="0">
                <a:latin typeface="BlissRegular" pitchFamily="2" charset="0"/>
              </a:rPr>
              <a:t/>
            </a:r>
            <a:br>
              <a:rPr lang="en-GB" sz="3600" dirty="0">
                <a:latin typeface="BlissRegular" pitchFamily="2" charset="0"/>
              </a:rPr>
            </a:br>
            <a:endParaRPr lang="en-GB" sz="3600" dirty="0">
              <a:latin typeface="BlissRegular" pitchFamily="2" charset="0"/>
            </a:endParaRPr>
          </a:p>
        </p:txBody>
      </p:sp>
      <p:sp>
        <p:nvSpPr>
          <p:cNvPr id="7176" name="Rectangle 3"/>
          <p:cNvSpPr>
            <a:spLocks noChangeArrowheads="1"/>
          </p:cNvSpPr>
          <p:nvPr/>
        </p:nvSpPr>
        <p:spPr bwMode="auto">
          <a:xfrm>
            <a:off x="300250" y="3984910"/>
            <a:ext cx="9539785" cy="15607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80000"/>
              </a:lnSpc>
              <a:spcBef>
                <a:spcPct val="20000"/>
              </a:spcBef>
            </a:pPr>
            <a:endParaRPr lang="en-GB" sz="4800" dirty="0">
              <a:latin typeface="BlissRegular" pitchFamily="2" charset="0"/>
            </a:endParaRPr>
          </a:p>
          <a:p>
            <a:pPr algn="ctr" eaLnBrk="1" hangingPunct="1">
              <a:lnSpc>
                <a:spcPct val="80000"/>
              </a:lnSpc>
              <a:spcBef>
                <a:spcPct val="20000"/>
              </a:spcBef>
            </a:pPr>
            <a:r>
              <a:rPr lang="en-GB" sz="4800" dirty="0" smtClean="0">
                <a:latin typeface="BlissRegular" pitchFamily="2" charset="0"/>
              </a:rPr>
              <a:t>Simple </a:t>
            </a:r>
            <a:r>
              <a:rPr lang="en-GB" sz="4800" dirty="0">
                <a:latin typeface="BlissRegular" pitchFamily="2" charset="0"/>
              </a:rPr>
              <a:t>Regression</a:t>
            </a:r>
            <a:endParaRPr lang="en-GB" dirty="0">
              <a:latin typeface="BlissRegular" pitchFamily="2" charset="0"/>
            </a:endParaRPr>
          </a:p>
          <a:p>
            <a:pPr algn="ctr" eaLnBrk="1" hangingPunct="1">
              <a:lnSpc>
                <a:spcPct val="80000"/>
              </a:lnSpc>
              <a:spcBef>
                <a:spcPct val="20000"/>
              </a:spcBef>
            </a:pPr>
            <a:endParaRPr lang="en-GB" dirty="0">
              <a:latin typeface="BlissRegular" pitchFamily="2" charset="0"/>
            </a:endParaRPr>
          </a:p>
        </p:txBody>
      </p:sp>
    </p:spTree>
    <p:extLst>
      <p:ext uri="{BB962C8B-B14F-4D97-AF65-F5344CB8AC3E}">
        <p14:creationId xmlns:p14="http://schemas.microsoft.com/office/powerpoint/2010/main" xmlns="" val="30276440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16386" name="Content Placeholder 2"/>
          <p:cNvSpPr>
            <a:spLocks noGrp="1"/>
          </p:cNvSpPr>
          <p:nvPr>
            <p:ph idx="1"/>
          </p:nvPr>
        </p:nvSpPr>
        <p:spPr/>
        <p:txBody>
          <a:bodyPr/>
          <a:lstStyle/>
          <a:p>
            <a:r>
              <a:rPr lang="en-US" sz="1800" b="1"/>
              <a:t>Substituting                         I in </a:t>
            </a:r>
          </a:p>
          <a:p>
            <a:endParaRPr lang="en-US" b="1" smtClean="0"/>
          </a:p>
          <a:p>
            <a:pPr lvl="4"/>
            <a:r>
              <a:rPr lang="en-US" sz="400" b="1"/>
              <a:t>                                                                                                                                                                                                                                           </a:t>
            </a:r>
          </a:p>
          <a:p>
            <a:pPr lvl="4"/>
            <a:endParaRPr lang="en-US" sz="400"/>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63975" y="1528763"/>
            <a:ext cx="1511300" cy="531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88"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951539" y="1546226"/>
            <a:ext cx="2638425" cy="587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89"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359151" y="2339976"/>
            <a:ext cx="5400675" cy="2841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390"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656139" y="5373689"/>
            <a:ext cx="2276475" cy="771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392570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17411" name="Content Placeholder 2"/>
          <p:cNvSpPr>
            <a:spLocks noGrp="1"/>
          </p:cNvSpPr>
          <p:nvPr>
            <p:ph idx="1"/>
          </p:nvPr>
        </p:nvSpPr>
        <p:spPr/>
        <p:txBody>
          <a:bodyPr/>
          <a:lstStyle/>
          <a:p>
            <a:r>
              <a:rPr lang="en-US" sz="2000" dirty="0"/>
              <a:t>Alternatives Expressions for </a:t>
            </a:r>
          </a:p>
          <a:p>
            <a:endParaRPr lang="en-US" dirty="0" smtClean="0"/>
          </a:p>
        </p:txBody>
      </p:sp>
      <p:pic>
        <p:nvPicPr>
          <p:cNvPr id="17412"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091113" y="1989139"/>
            <a:ext cx="2589212" cy="1889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3"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422253" y="2160589"/>
            <a:ext cx="287338"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14" name="Picture 5"/>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375275" y="4508500"/>
            <a:ext cx="2408238" cy="178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248512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1981200" y="1412876"/>
            <a:ext cx="8229600" cy="5184775"/>
          </a:xfrm>
        </p:spPr>
        <p:txBody>
          <a:bodyPr>
            <a:normAutofit lnSpcReduction="10000"/>
          </a:bodyPr>
          <a:lstStyle/>
          <a:p>
            <a:pPr algn="just"/>
            <a:r>
              <a:rPr lang="en-US" sz="1800" b="1"/>
              <a:t>Causality</a:t>
            </a:r>
          </a:p>
          <a:p>
            <a:pPr algn="just"/>
            <a:r>
              <a:rPr lang="en-US" sz="1800"/>
              <a:t>The regression line does not prove causality between two variables; that is, it does not predict that a change in </a:t>
            </a:r>
            <a:r>
              <a:rPr lang="en-US" sz="1800" i="1"/>
              <a:t>y is caused by a change in x. The information about causality is based on theory </a:t>
            </a:r>
            <a:r>
              <a:rPr lang="en-US" sz="1800"/>
              <a:t>or common sense. </a:t>
            </a:r>
          </a:p>
          <a:p>
            <a:pPr algn="just"/>
            <a:r>
              <a:rPr lang="en-US" sz="1800"/>
              <a:t>A regression line describes only whether or not a significant quantitative relationship between </a:t>
            </a:r>
            <a:r>
              <a:rPr lang="en-US" sz="1800" i="1"/>
              <a:t>x and y exists. Significant relationship means that we reject the null </a:t>
            </a:r>
            <a:r>
              <a:rPr lang="en-US" sz="1800"/>
              <a:t>hypothesis </a:t>
            </a:r>
            <a:r>
              <a:rPr lang="en-US" sz="1800" i="1"/>
              <a:t>H0: B1=0 at a given significance level. </a:t>
            </a:r>
          </a:p>
          <a:p>
            <a:pPr algn="just"/>
            <a:r>
              <a:rPr lang="en-US" sz="1800" i="1"/>
              <a:t>The estimated regression line gives the </a:t>
            </a:r>
            <a:r>
              <a:rPr lang="en-US" sz="1800"/>
              <a:t>change in </a:t>
            </a:r>
            <a:r>
              <a:rPr lang="en-US" sz="1800" i="1"/>
              <a:t>y due to a change of one unit in x. Note that it does not indicate that the reason y </a:t>
            </a:r>
            <a:r>
              <a:rPr lang="en-US" sz="1800"/>
              <a:t>has changed is that </a:t>
            </a:r>
            <a:r>
              <a:rPr lang="en-US" sz="1800" i="1"/>
              <a:t>x has changed. </a:t>
            </a:r>
          </a:p>
          <a:p>
            <a:pPr algn="just"/>
            <a:r>
              <a:rPr lang="en-US" sz="1800" i="1"/>
              <a:t>In our example on incomes and food expenditures, it is </a:t>
            </a:r>
            <a:r>
              <a:rPr lang="en-US" sz="1800"/>
              <a:t>economic theory and common sense, not the regression line, that tell us that food expenditure depends on income. The regression analysis simply helps determine whether or not this dependence is significant.</a:t>
            </a:r>
          </a:p>
          <a:p>
            <a:pPr algn="just"/>
            <a:endParaRPr lang="en-US" sz="1800"/>
          </a:p>
          <a:p>
            <a:pPr algn="just"/>
            <a:r>
              <a:rPr lang="en-US" sz="1800" b="1"/>
              <a:t>Introductory Statistics by Mann p-610, 7</a:t>
            </a:r>
            <a:r>
              <a:rPr lang="en-US" sz="1800" b="1" baseline="30000"/>
              <a:t>th</a:t>
            </a:r>
            <a:r>
              <a:rPr lang="en-US" sz="1800" b="1"/>
              <a:t> Edition</a:t>
            </a:r>
            <a:endParaRPr lang="en-US" sz="1800"/>
          </a:p>
        </p:txBody>
      </p:sp>
      <p:sp>
        <p:nvSpPr>
          <p:cNvPr id="4"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34488335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20482" name="Content Placeholder 2"/>
          <p:cNvSpPr>
            <a:spLocks noGrp="1"/>
          </p:cNvSpPr>
          <p:nvPr>
            <p:ph idx="1"/>
          </p:nvPr>
        </p:nvSpPr>
        <p:spPr/>
        <p:txBody>
          <a:bodyPr/>
          <a:lstStyle/>
          <a:p>
            <a:r>
              <a:rPr lang="en-US" sz="2400"/>
              <a:t>Violation of Assumptions</a:t>
            </a:r>
          </a:p>
        </p:txBody>
      </p:sp>
      <p:pic>
        <p:nvPicPr>
          <p:cNvPr id="20483" name="Picture 2"/>
          <p:cNvPicPr>
            <a:picLocks noChangeAspect="1" noChangeArrowheads="1"/>
          </p:cNvPicPr>
          <p:nvPr/>
        </p:nvPicPr>
        <p:blipFill>
          <a:blip r:embed="rId2">
            <a:extLst>
              <a:ext uri="{28A0092B-C50C-407E-A947-70E740481C1C}">
                <a14:useLocalDpi xmlns:a14="http://schemas.microsoft.com/office/drawing/2010/main" xmlns="" val="0"/>
              </a:ext>
            </a:extLst>
          </a:blip>
          <a:srcRect r="2727" b="5545"/>
          <a:stretch>
            <a:fillRect/>
          </a:stretch>
        </p:blipFill>
        <p:spPr bwMode="auto">
          <a:xfrm>
            <a:off x="1827213" y="2052638"/>
            <a:ext cx="8589962" cy="432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56704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21506" name="Content Placeholder 2"/>
          <p:cNvSpPr>
            <a:spLocks noGrp="1"/>
          </p:cNvSpPr>
          <p:nvPr>
            <p:ph idx="1"/>
          </p:nvPr>
        </p:nvSpPr>
        <p:spPr/>
        <p:txBody>
          <a:bodyPr/>
          <a:lstStyle/>
          <a:p>
            <a:r>
              <a:rPr lang="en-US" sz="2400"/>
              <a:t>Properties of OLS Estimators</a:t>
            </a:r>
          </a:p>
        </p:txBody>
      </p:sp>
    </p:spTree>
    <p:extLst>
      <p:ext uri="{BB962C8B-B14F-4D97-AF65-F5344CB8AC3E}">
        <p14:creationId xmlns:p14="http://schemas.microsoft.com/office/powerpoint/2010/main" xmlns="" val="42055096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2135188" y="1341439"/>
            <a:ext cx="8229600" cy="706437"/>
          </a:xfrm>
        </p:spPr>
        <p:txBody>
          <a:bodyPr/>
          <a:lstStyle/>
          <a:p>
            <a:pPr eaLnBrk="1" hangingPunct="1"/>
            <a:r>
              <a:rPr lang="en-GB" sz="2800" b="1"/>
              <a:t>Equation of the Regression Line</a:t>
            </a:r>
            <a:endParaRPr lang="el-GR" sz="2800" b="1"/>
          </a:p>
        </p:txBody>
      </p:sp>
      <p:graphicFrame>
        <p:nvGraphicFramePr>
          <p:cNvPr id="1026" name="Object 0">
            <a:hlinkClick r:id="" action="ppaction://ole?verb=0"/>
          </p:cNvPr>
          <p:cNvGraphicFramePr>
            <a:graphicFrameLocks/>
          </p:cNvGraphicFramePr>
          <p:nvPr/>
        </p:nvGraphicFramePr>
        <p:xfrm>
          <a:off x="3071814" y="2492375"/>
          <a:ext cx="6264275" cy="3024188"/>
        </p:xfrm>
        <a:graphic>
          <a:graphicData uri="http://schemas.openxmlformats.org/presentationml/2006/ole">
            <p:oleObj spid="_x0000_s1029" name="Equation" r:id="rId3" imgW="2019300" imgH="965200" progId="Equation.3">
              <p:embed/>
            </p:oleObj>
          </a:graphicData>
        </a:graphic>
      </p:graphicFrame>
      <p:sp>
        <p:nvSpPr>
          <p:cNvPr id="4" name="Rectangle 2"/>
          <p:cNvSpPr txBox="1">
            <a:spLocks noChangeArrowheads="1"/>
          </p:cNvSpPr>
          <p:nvPr/>
        </p:nvSpPr>
        <p:spPr>
          <a:xfrm>
            <a:off x="2043113" y="288287"/>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22999101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itle 1"/>
          <p:cNvSpPr>
            <a:spLocks noGrp="1"/>
          </p:cNvSpPr>
          <p:nvPr>
            <p:ph type="title"/>
          </p:nvPr>
        </p:nvSpPr>
        <p:spPr>
          <a:xfrm>
            <a:off x="1847850" y="1341439"/>
            <a:ext cx="8135938" cy="719137"/>
          </a:xfrm>
        </p:spPr>
        <p:txBody>
          <a:bodyPr/>
          <a:lstStyle/>
          <a:p>
            <a:pPr eaLnBrk="1" hangingPunct="1"/>
            <a:r>
              <a:rPr lang="en-US" sz="2800" b="1">
                <a:cs typeface="Times New Roman" panose="02020603050405020304" pitchFamily="18" charset="0"/>
              </a:rPr>
              <a:t>Slope and Intercept of Regression Line</a:t>
            </a:r>
            <a:endParaRPr lang="el-GR" sz="2800" b="1"/>
          </a:p>
        </p:txBody>
      </p:sp>
      <p:graphicFrame>
        <p:nvGraphicFramePr>
          <p:cNvPr id="2050" name="Object 4">
            <a:hlinkClick r:id="" action="ppaction://ole?verb=0"/>
          </p:cNvPr>
          <p:cNvGraphicFramePr>
            <a:graphicFrameLocks/>
          </p:cNvGraphicFramePr>
          <p:nvPr/>
        </p:nvGraphicFramePr>
        <p:xfrm>
          <a:off x="2339975" y="2708275"/>
          <a:ext cx="7500938" cy="1428750"/>
        </p:xfrm>
        <a:graphic>
          <a:graphicData uri="http://schemas.openxmlformats.org/presentationml/2006/ole">
            <p:oleObj spid="_x0000_s2056" name="Equation" r:id="rId3" imgW="4098542" imgH="862851" progId="">
              <p:embed/>
            </p:oleObj>
          </a:graphicData>
        </a:graphic>
      </p:graphicFrame>
      <p:graphicFrame>
        <p:nvGraphicFramePr>
          <p:cNvPr id="2051" name="Object 5">
            <a:hlinkClick r:id="" action="ppaction://ole?verb=0"/>
          </p:cNvPr>
          <p:cNvGraphicFramePr>
            <a:graphicFrameLocks/>
          </p:cNvGraphicFramePr>
          <p:nvPr/>
        </p:nvGraphicFramePr>
        <p:xfrm>
          <a:off x="3575050" y="4714875"/>
          <a:ext cx="5003800" cy="1123950"/>
        </p:xfrm>
        <a:graphic>
          <a:graphicData uri="http://schemas.openxmlformats.org/presentationml/2006/ole">
            <p:oleObj spid="_x0000_s2057" name="Equation" r:id="rId4" imgW="2529655" imgH="560605" progId="Equation.2">
              <p:embed/>
            </p:oleObj>
          </a:graphicData>
        </a:graphic>
      </p:graphicFrame>
      <p:sp>
        <p:nvSpPr>
          <p:cNvPr id="5"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289065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AutoShape 2"/>
          <p:cNvSpPr>
            <a:spLocks noGrp="1" noChangeArrowheads="1"/>
          </p:cNvSpPr>
          <p:nvPr>
            <p:ph type="title"/>
          </p:nvPr>
        </p:nvSpPr>
        <p:spPr>
          <a:xfrm>
            <a:off x="1992313" y="1412875"/>
            <a:ext cx="8229600" cy="706438"/>
          </a:xfrm>
        </p:spPr>
        <p:txBody>
          <a:bodyPr/>
          <a:lstStyle/>
          <a:p>
            <a:pPr eaLnBrk="1" hangingPunct="1"/>
            <a:r>
              <a:rPr lang="en-US" sz="2800" b="1">
                <a:cs typeface="Times New Roman" panose="02020603050405020304" pitchFamily="18" charset="0"/>
              </a:rPr>
              <a:t>Least Squares Analysis</a:t>
            </a:r>
            <a:endParaRPr lang="el-GR" sz="2800" b="1">
              <a:cs typeface="Times New Roman" panose="02020603050405020304" pitchFamily="18" charset="0"/>
            </a:endParaRPr>
          </a:p>
        </p:txBody>
      </p:sp>
      <p:graphicFrame>
        <p:nvGraphicFramePr>
          <p:cNvPr id="3074" name="Object 4">
            <a:hlinkClick r:id="" action="ppaction://ole?verb=0"/>
          </p:cNvPr>
          <p:cNvGraphicFramePr>
            <a:graphicFrameLocks/>
          </p:cNvGraphicFramePr>
          <p:nvPr/>
        </p:nvGraphicFramePr>
        <p:xfrm>
          <a:off x="3381376" y="2643188"/>
          <a:ext cx="5857875" cy="2214562"/>
        </p:xfrm>
        <a:graphic>
          <a:graphicData uri="http://schemas.openxmlformats.org/presentationml/2006/ole">
            <p:oleObj spid="_x0000_s3080" name="Equation" r:id="rId4" imgW="3108801" imgH="1319654" progId="Equation.2">
              <p:embed/>
            </p:oleObj>
          </a:graphicData>
        </a:graphic>
      </p:graphicFrame>
      <p:graphicFrame>
        <p:nvGraphicFramePr>
          <p:cNvPr id="3075" name="Object 5">
            <a:hlinkClick r:id="" action="ppaction://ole?verb=0"/>
          </p:cNvPr>
          <p:cNvGraphicFramePr>
            <a:graphicFrameLocks/>
          </p:cNvGraphicFramePr>
          <p:nvPr/>
        </p:nvGraphicFramePr>
        <p:xfrm>
          <a:off x="4367213" y="5373689"/>
          <a:ext cx="3790950" cy="719137"/>
        </p:xfrm>
        <a:graphic>
          <a:graphicData uri="http://schemas.openxmlformats.org/presentationml/2006/ole">
            <p:oleObj spid="_x0000_s3081" name="Equation" r:id="rId5" imgW="1978624" imgH="443922" progId="Equation.2">
              <p:embed/>
            </p:oleObj>
          </a:graphicData>
        </a:graphic>
      </p:graphicFrame>
      <p:sp>
        <p:nvSpPr>
          <p:cNvPr id="5"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22126353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AutoShape 2"/>
          <p:cNvSpPr>
            <a:spLocks noGrp="1" noChangeArrowheads="1"/>
          </p:cNvSpPr>
          <p:nvPr>
            <p:ph type="title"/>
          </p:nvPr>
        </p:nvSpPr>
        <p:spPr>
          <a:xfrm>
            <a:off x="2208213" y="1196976"/>
            <a:ext cx="7924800" cy="936625"/>
          </a:xfrm>
        </p:spPr>
        <p:txBody>
          <a:bodyPr/>
          <a:lstStyle/>
          <a:p>
            <a:pPr eaLnBrk="1" hangingPunct="1"/>
            <a:r>
              <a:rPr lang="en-GB" sz="2800" b="1"/>
              <a:t>The Regression Line</a:t>
            </a:r>
            <a:endParaRPr lang="el-GR" sz="2800" b="1"/>
          </a:p>
        </p:txBody>
      </p:sp>
      <p:pic>
        <p:nvPicPr>
          <p:cNvPr id="22531" name="Chart 40"/>
          <p:cNvPicPr>
            <a:picLocks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633663" y="2133600"/>
            <a:ext cx="7156450" cy="4078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147092778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919288" y="1268413"/>
            <a:ext cx="8424862" cy="1143000"/>
          </a:xfrm>
        </p:spPr>
        <p:txBody>
          <a:bodyPr/>
          <a:lstStyle/>
          <a:p>
            <a:pPr eaLnBrk="1" hangingPunct="1"/>
            <a:r>
              <a:rPr lang="en-GB" sz="2800" b="1">
                <a:cs typeface="Times New Roman" panose="02020603050405020304" pitchFamily="18" charset="0"/>
              </a:rPr>
              <a:t>The Coefficient of Determination</a:t>
            </a:r>
            <a:endParaRPr lang="el-GR" sz="2800" b="1">
              <a:cs typeface="Times New Roman" panose="02020603050405020304" pitchFamily="18" charset="0"/>
            </a:endParaRPr>
          </a:p>
        </p:txBody>
      </p:sp>
      <p:sp>
        <p:nvSpPr>
          <p:cNvPr id="23555"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08A5AF5-ED8E-4283-B74C-82E740669F92}" type="slidenum">
              <a:rPr lang="en-US"/>
              <a:pPr eaLnBrk="1" hangingPunct="1"/>
              <a:t>19</a:t>
            </a:fld>
            <a:endParaRPr lang="en-US"/>
          </a:p>
        </p:txBody>
      </p:sp>
      <p:sp>
        <p:nvSpPr>
          <p:cNvPr id="23556" name="Rectangle 6"/>
          <p:cNvSpPr>
            <a:spLocks noChangeArrowheads="1"/>
          </p:cNvSpPr>
          <p:nvPr/>
        </p:nvSpPr>
        <p:spPr bwMode="auto">
          <a:xfrm>
            <a:off x="2566988" y="2571751"/>
            <a:ext cx="7416800" cy="2227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800">
                <a:cs typeface="Times New Roman" panose="02020603050405020304" pitchFamily="18" charset="0"/>
              </a:rPr>
              <a:t>The proportion of variability of the dependent variable accounted for or explained by the independent variable in a regression model.</a:t>
            </a:r>
          </a:p>
          <a:p>
            <a:pPr eaLnBrk="1" hangingPunct="1"/>
            <a:endParaRPr lang="en-US" sz="2800">
              <a:cs typeface="Times New Roman" panose="02020603050405020304" pitchFamily="18" charset="0"/>
            </a:endParaRPr>
          </a:p>
          <a:p>
            <a:pPr eaLnBrk="1" hangingPunct="1"/>
            <a:r>
              <a:rPr lang="en-US" sz="2800">
                <a:cs typeface="Times New Roman" panose="02020603050405020304" pitchFamily="18" charset="0"/>
              </a:rPr>
              <a:t>Called R</a:t>
            </a:r>
            <a:r>
              <a:rPr lang="en-US" sz="2800" baseline="30000">
                <a:cs typeface="Times New Roman" panose="02020603050405020304" pitchFamily="18" charset="0"/>
              </a:rPr>
              <a:t>2 </a:t>
            </a:r>
            <a:r>
              <a:rPr lang="en-US" sz="2800">
                <a:cs typeface="Times New Roman" panose="02020603050405020304" pitchFamily="18" charset="0"/>
              </a:rPr>
              <a:t>and takes values from 0–1.</a:t>
            </a:r>
          </a:p>
        </p:txBody>
      </p:sp>
      <p:sp>
        <p:nvSpPr>
          <p:cNvPr id="5"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59999425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8197" name="Content Placeholder 44"/>
          <p:cNvSpPr>
            <a:spLocks noGrp="1"/>
          </p:cNvSpPr>
          <p:nvPr>
            <p:ph sz="half" idx="2"/>
          </p:nvPr>
        </p:nvSpPr>
        <p:spPr>
          <a:xfrm>
            <a:off x="1919289" y="2205038"/>
            <a:ext cx="8497887" cy="3949700"/>
          </a:xfrm>
        </p:spPr>
        <p:txBody>
          <a:bodyPr>
            <a:normAutofit lnSpcReduction="10000"/>
          </a:bodyPr>
          <a:lstStyle/>
          <a:p>
            <a:pPr marL="609600" indent="-609600">
              <a:buNone/>
            </a:pPr>
            <a:r>
              <a:rPr lang="en-GB" dirty="0"/>
              <a:t>1. Introduction to the Classical Linear Regression Model </a:t>
            </a:r>
          </a:p>
          <a:p>
            <a:pPr marL="609600" indent="-609600">
              <a:buNone/>
            </a:pPr>
            <a:r>
              <a:rPr lang="en-GB" dirty="0"/>
              <a:t>2. The OLS Method of Estimation</a:t>
            </a:r>
          </a:p>
          <a:p>
            <a:pPr marL="609600" indent="-609600">
              <a:buNone/>
            </a:pPr>
            <a:r>
              <a:rPr lang="en-GB" dirty="0"/>
              <a:t>3. The Overall Goodness of Fit</a:t>
            </a:r>
          </a:p>
          <a:p>
            <a:pPr marL="609600" indent="-609600">
              <a:buNone/>
            </a:pPr>
            <a:r>
              <a:rPr lang="en-GB" dirty="0"/>
              <a:t>4. Hypothesis Testing</a:t>
            </a:r>
          </a:p>
          <a:p>
            <a:pPr marL="609600" indent="-609600">
              <a:buNone/>
            </a:pPr>
            <a:r>
              <a:rPr lang="en-GB" dirty="0"/>
              <a:t>5. How to Estimate a Simple Regression in </a:t>
            </a:r>
            <a:r>
              <a:rPr lang="en-GB" dirty="0" err="1"/>
              <a:t>EViews</a:t>
            </a:r>
            <a:endParaRPr lang="en-GB" dirty="0"/>
          </a:p>
          <a:p>
            <a:pPr marL="609600" indent="-609600">
              <a:buNone/>
            </a:pPr>
            <a:r>
              <a:rPr lang="en-GB" dirty="0"/>
              <a:t>6. Applications and Examples</a:t>
            </a:r>
          </a:p>
        </p:txBody>
      </p:sp>
    </p:spTree>
    <p:extLst>
      <p:ext uri="{BB962C8B-B14F-4D97-AF65-F5344CB8AC3E}">
        <p14:creationId xmlns:p14="http://schemas.microsoft.com/office/powerpoint/2010/main" xmlns="" val="41368635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Title 1"/>
          <p:cNvSpPr>
            <a:spLocks noGrp="1"/>
          </p:cNvSpPr>
          <p:nvPr>
            <p:ph type="title"/>
          </p:nvPr>
        </p:nvSpPr>
        <p:spPr>
          <a:xfrm>
            <a:off x="1703388" y="1341438"/>
            <a:ext cx="8964612" cy="792162"/>
          </a:xfrm>
        </p:spPr>
        <p:txBody>
          <a:bodyPr>
            <a:normAutofit fontScale="90000"/>
          </a:bodyPr>
          <a:lstStyle/>
          <a:p>
            <a:pPr eaLnBrk="1" hangingPunct="1"/>
            <a:r>
              <a:rPr lang="en-US" sz="2800" b="1">
                <a:cs typeface="Times New Roman" panose="02020603050405020304" pitchFamily="18" charset="0"/>
              </a:rPr>
              <a:t>Hypothesis Tests for Slope </a:t>
            </a:r>
            <a:br>
              <a:rPr lang="en-US" sz="2800" b="1">
                <a:cs typeface="Times New Roman" panose="02020603050405020304" pitchFamily="18" charset="0"/>
              </a:rPr>
            </a:br>
            <a:r>
              <a:rPr lang="en-US" sz="2800" b="1">
                <a:cs typeface="Times New Roman" panose="02020603050405020304" pitchFamily="18" charset="0"/>
              </a:rPr>
              <a:t>of Regression Model</a:t>
            </a:r>
            <a:endParaRPr lang="el-GR" sz="2800" b="1">
              <a:cs typeface="Times New Roman" panose="02020603050405020304" pitchFamily="18" charset="0"/>
            </a:endParaRPr>
          </a:p>
        </p:txBody>
      </p:sp>
      <p:graphicFrame>
        <p:nvGraphicFramePr>
          <p:cNvPr id="4098" name="Object 2">
            <a:hlinkClick r:id="" action="ppaction://ole?verb=0"/>
          </p:cNvPr>
          <p:cNvGraphicFramePr>
            <a:graphicFrameLocks/>
          </p:cNvGraphicFramePr>
          <p:nvPr/>
        </p:nvGraphicFramePr>
        <p:xfrm>
          <a:off x="2881314" y="2344739"/>
          <a:ext cx="1404937" cy="1228725"/>
        </p:xfrm>
        <a:graphic>
          <a:graphicData uri="http://schemas.openxmlformats.org/presentationml/2006/ole">
            <p:oleObj spid="_x0000_s4110" name="Equation" r:id="rId4" imgW="671061" imgH="607754" progId="Equation.2">
              <p:embed/>
            </p:oleObj>
          </a:graphicData>
        </a:graphic>
      </p:graphicFrame>
      <p:graphicFrame>
        <p:nvGraphicFramePr>
          <p:cNvPr id="4099" name="Object 3">
            <a:hlinkClick r:id="" action="ppaction://ole?verb=0"/>
          </p:cNvPr>
          <p:cNvGraphicFramePr>
            <a:graphicFrameLocks/>
          </p:cNvGraphicFramePr>
          <p:nvPr/>
        </p:nvGraphicFramePr>
        <p:xfrm>
          <a:off x="2881313" y="3835401"/>
          <a:ext cx="1427162" cy="1249363"/>
        </p:xfrm>
        <a:graphic>
          <a:graphicData uri="http://schemas.openxmlformats.org/presentationml/2006/ole">
            <p:oleObj spid="_x0000_s4111" name="Equation" r:id="rId5" imgW="671061" imgH="607754" progId="Equation.2">
              <p:embed/>
            </p:oleObj>
          </a:graphicData>
        </a:graphic>
      </p:graphicFrame>
      <p:graphicFrame>
        <p:nvGraphicFramePr>
          <p:cNvPr id="4100" name="Object 4">
            <a:hlinkClick r:id="" action="ppaction://ole?verb=0"/>
          </p:cNvPr>
          <p:cNvGraphicFramePr>
            <a:graphicFrameLocks/>
          </p:cNvGraphicFramePr>
          <p:nvPr/>
        </p:nvGraphicFramePr>
        <p:xfrm>
          <a:off x="2881313" y="5346700"/>
          <a:ext cx="1427162" cy="1250950"/>
        </p:xfrm>
        <a:graphic>
          <a:graphicData uri="http://schemas.openxmlformats.org/presentationml/2006/ole">
            <p:oleObj spid="_x0000_s4112" name="Equation" r:id="rId6" imgW="671061" imgH="607754" progId="Equation.2">
              <p:embed/>
            </p:oleObj>
          </a:graphicData>
        </a:graphic>
      </p:graphicFrame>
      <p:graphicFrame>
        <p:nvGraphicFramePr>
          <p:cNvPr id="4101" name="Object 5">
            <a:hlinkClick r:id="" action="ppaction://ole?verb=0"/>
          </p:cNvPr>
          <p:cNvGraphicFramePr>
            <a:graphicFrameLocks/>
          </p:cNvGraphicFramePr>
          <p:nvPr/>
        </p:nvGraphicFramePr>
        <p:xfrm>
          <a:off x="4810126" y="2357438"/>
          <a:ext cx="4429125" cy="4240212"/>
        </p:xfrm>
        <a:graphic>
          <a:graphicData uri="http://schemas.openxmlformats.org/presentationml/2006/ole">
            <p:oleObj spid="_x0000_s4113" name="Equation" r:id="rId7" imgW="2285008" imgH="2462731" progId="Equation.2">
              <p:embed/>
            </p:oleObj>
          </a:graphicData>
        </a:graphic>
      </p:graphicFrame>
      <p:sp>
        <p:nvSpPr>
          <p:cNvPr id="7"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139363839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279650" y="1339851"/>
            <a:ext cx="7924800" cy="720725"/>
          </a:xfrm>
        </p:spPr>
        <p:txBody>
          <a:bodyPr/>
          <a:lstStyle/>
          <a:p>
            <a:pPr eaLnBrk="1" hangingPunct="1"/>
            <a:r>
              <a:rPr lang="en-GB" sz="2800" b="1">
                <a:cs typeface="Times New Roman" panose="02020603050405020304" pitchFamily="18" charset="0"/>
              </a:rPr>
              <a:t>Regression in EViews (1) </a:t>
            </a:r>
            <a:r>
              <a:rPr lang="en-GB" sz="2800">
                <a:cs typeface="Times New Roman" panose="02020603050405020304" pitchFamily="18" charset="0"/>
              </a:rPr>
              <a:t>(1)</a:t>
            </a:r>
            <a:endParaRPr lang="el-GR" sz="2800">
              <a:cs typeface="Times New Roman" panose="02020603050405020304" pitchFamily="18" charset="0"/>
            </a:endParaRPr>
          </a:p>
        </p:txBody>
      </p:sp>
      <p:sp>
        <p:nvSpPr>
          <p:cNvPr id="24579" name="Rectangle 6"/>
          <p:cNvSpPr>
            <a:spLocks noChangeArrowheads="1"/>
          </p:cNvSpPr>
          <p:nvPr/>
        </p:nvSpPr>
        <p:spPr bwMode="auto">
          <a:xfrm>
            <a:off x="2135188" y="2276476"/>
            <a:ext cx="8247062" cy="3267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600" b="1">
                <a:cs typeface="Times New Roman" panose="02020603050405020304" pitchFamily="18" charset="0"/>
              </a:rPr>
              <a:t>Step 1</a:t>
            </a:r>
            <a:r>
              <a:rPr lang="en-US" sz="2600">
                <a:cs typeface="Times New Roman" panose="02020603050405020304" pitchFamily="18" charset="0"/>
              </a:rPr>
              <a:t> Open EViews.</a:t>
            </a:r>
          </a:p>
          <a:p>
            <a:pPr eaLnBrk="1" hangingPunct="1"/>
            <a:endParaRPr lang="en-US" sz="2600">
              <a:cs typeface="Times New Roman" panose="02020603050405020304" pitchFamily="18" charset="0"/>
            </a:endParaRPr>
          </a:p>
          <a:p>
            <a:pPr eaLnBrk="1" hangingPunct="1"/>
            <a:r>
              <a:rPr lang="en-US" sz="2600" b="1">
                <a:cs typeface="Times New Roman" panose="02020603050405020304" pitchFamily="18" charset="0"/>
              </a:rPr>
              <a:t>Step 2</a:t>
            </a:r>
            <a:r>
              <a:rPr lang="en-US" sz="2600">
                <a:cs typeface="Times New Roman" panose="02020603050405020304" pitchFamily="18" charset="0"/>
              </a:rPr>
              <a:t> Choose </a:t>
            </a:r>
            <a:r>
              <a:rPr lang="en-US" sz="2600" i="1">
                <a:cs typeface="Times New Roman" panose="02020603050405020304" pitchFamily="18" charset="0"/>
              </a:rPr>
              <a:t>File/New/Workfile </a:t>
            </a:r>
            <a:r>
              <a:rPr lang="en-US" sz="2600">
                <a:cs typeface="Times New Roman" panose="02020603050405020304" pitchFamily="18" charset="0"/>
              </a:rPr>
              <a:t>to create a new file.</a:t>
            </a:r>
          </a:p>
          <a:p>
            <a:pPr eaLnBrk="1" hangingPunct="1"/>
            <a:endParaRPr lang="en-US" sz="2600">
              <a:cs typeface="Times New Roman" panose="02020603050405020304" pitchFamily="18" charset="0"/>
            </a:endParaRPr>
          </a:p>
          <a:p>
            <a:pPr eaLnBrk="1" hangingPunct="1"/>
            <a:r>
              <a:rPr lang="en-US" sz="2600" b="1">
                <a:cs typeface="Times New Roman" panose="02020603050405020304" pitchFamily="18" charset="0"/>
              </a:rPr>
              <a:t>Step 3</a:t>
            </a:r>
            <a:r>
              <a:rPr lang="en-US" sz="2600">
                <a:cs typeface="Times New Roman" panose="02020603050405020304" pitchFamily="18" charset="0"/>
              </a:rPr>
              <a:t> Choose </a:t>
            </a:r>
            <a:r>
              <a:rPr lang="en-US" sz="2600" i="1">
                <a:cs typeface="Times New Roman" panose="02020603050405020304" pitchFamily="18" charset="0"/>
              </a:rPr>
              <a:t>Undated</a:t>
            </a:r>
            <a:r>
              <a:rPr lang="en-US" sz="2600">
                <a:cs typeface="Times New Roman" panose="02020603050405020304" pitchFamily="18" charset="0"/>
              </a:rPr>
              <a:t> or </a:t>
            </a:r>
            <a:r>
              <a:rPr lang="en-US" sz="2600" i="1">
                <a:cs typeface="Times New Roman" panose="02020603050405020304" pitchFamily="18" charset="0"/>
              </a:rPr>
              <a:t>Irregular</a:t>
            </a:r>
            <a:r>
              <a:rPr lang="en-US" sz="2600">
                <a:cs typeface="Times New Roman" panose="02020603050405020304" pitchFamily="18" charset="0"/>
              </a:rPr>
              <a:t> and specify number of observations (in this case 20). A new window appears which automatically contains a constant (c) and a residual (resid) series</a:t>
            </a:r>
            <a:r>
              <a:rPr lang="en-US" sz="2400">
                <a:cs typeface="Times New Roman" panose="02020603050405020304" pitchFamily="18" charset="0"/>
              </a:rPr>
              <a:t>.</a:t>
            </a:r>
            <a:endParaRPr lang="el-GR" sz="2400">
              <a:cs typeface="Times New Roman" panose="02020603050405020304" pitchFamily="18" charset="0"/>
            </a:endParaRPr>
          </a:p>
        </p:txBody>
      </p:sp>
      <p:sp>
        <p:nvSpPr>
          <p:cNvPr id="4"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3331734496"/>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2063750" y="1268413"/>
            <a:ext cx="7924800" cy="792162"/>
          </a:xfrm>
        </p:spPr>
        <p:txBody>
          <a:bodyPr/>
          <a:lstStyle/>
          <a:p>
            <a:pPr eaLnBrk="1" hangingPunct="1"/>
            <a:r>
              <a:rPr lang="en-GB" sz="2800" b="1">
                <a:cs typeface="Times New Roman" panose="02020603050405020304" pitchFamily="18" charset="0"/>
              </a:rPr>
              <a:t>Regression in EViews (2)</a:t>
            </a:r>
            <a:endParaRPr lang="el-GR" sz="2800" b="1">
              <a:cs typeface="Times New Roman" panose="02020603050405020304" pitchFamily="18" charset="0"/>
            </a:endParaRPr>
          </a:p>
        </p:txBody>
      </p:sp>
      <p:sp>
        <p:nvSpPr>
          <p:cNvPr id="25603" name="Rectangle 5"/>
          <p:cNvSpPr>
            <a:spLocks noChangeArrowheads="1"/>
          </p:cNvSpPr>
          <p:nvPr/>
        </p:nvSpPr>
        <p:spPr bwMode="auto">
          <a:xfrm>
            <a:off x="2279650" y="1989138"/>
            <a:ext cx="8001000" cy="433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2400" b="1">
                <a:cs typeface="Times New Roman" panose="02020603050405020304" pitchFamily="18" charset="0"/>
              </a:rPr>
              <a:t>Step 4</a:t>
            </a:r>
            <a:r>
              <a:rPr lang="en-US" sz="2400">
                <a:cs typeface="Times New Roman" panose="02020603050405020304" pitchFamily="18" charset="0"/>
              </a:rPr>
              <a:t> In the command line type:</a:t>
            </a:r>
          </a:p>
          <a:p>
            <a:pPr eaLnBrk="1" hangingPunct="1"/>
            <a:r>
              <a:rPr lang="en-US" sz="2400">
                <a:cs typeface="Times New Roman" panose="02020603050405020304" pitchFamily="18" charset="0"/>
              </a:rPr>
              <a:t>		genr x=0 (press enter)</a:t>
            </a:r>
          </a:p>
          <a:p>
            <a:pPr eaLnBrk="1" hangingPunct="1"/>
            <a:r>
              <a:rPr lang="en-US" sz="2400">
                <a:cs typeface="Times New Roman" panose="02020603050405020304" pitchFamily="18" charset="0"/>
              </a:rPr>
              <a:t>		genr y=0 (press enter)</a:t>
            </a:r>
          </a:p>
          <a:p>
            <a:pPr eaLnBrk="1" hangingPunct="1"/>
            <a:r>
              <a:rPr lang="en-US" sz="2400">
                <a:cs typeface="Times New Roman" panose="02020603050405020304" pitchFamily="18" charset="0"/>
              </a:rPr>
              <a:t>which creates two new series named </a:t>
            </a:r>
            <a:r>
              <a:rPr lang="en-US" sz="2400" b="1">
                <a:cs typeface="Times New Roman" panose="02020603050405020304" pitchFamily="18" charset="0"/>
              </a:rPr>
              <a:t>x</a:t>
            </a:r>
            <a:r>
              <a:rPr lang="en-US" sz="2400">
                <a:cs typeface="Times New Roman" panose="02020603050405020304" pitchFamily="18" charset="0"/>
              </a:rPr>
              <a:t> and </a:t>
            </a:r>
            <a:r>
              <a:rPr lang="en-US" sz="2400" b="1">
                <a:cs typeface="Times New Roman" panose="02020603050405020304" pitchFamily="18" charset="0"/>
              </a:rPr>
              <a:t>y</a:t>
            </a:r>
            <a:r>
              <a:rPr lang="en-US" sz="2400">
                <a:cs typeface="Times New Roman" panose="02020603050405020304" pitchFamily="18" charset="0"/>
              </a:rPr>
              <a:t> that contain zeros for every observation.</a:t>
            </a:r>
          </a:p>
          <a:p>
            <a:pPr eaLnBrk="1" hangingPunct="1"/>
            <a:r>
              <a:rPr lang="en-US" sz="2400">
                <a:cs typeface="Times New Roman" panose="02020603050405020304" pitchFamily="18" charset="0"/>
              </a:rPr>
              <a:t>Open </a:t>
            </a:r>
            <a:r>
              <a:rPr lang="en-US" sz="2400" b="1">
                <a:cs typeface="Times New Roman" panose="02020603050405020304" pitchFamily="18" charset="0"/>
              </a:rPr>
              <a:t>x</a:t>
            </a:r>
            <a:r>
              <a:rPr lang="en-US" sz="2400">
                <a:cs typeface="Times New Roman" panose="02020603050405020304" pitchFamily="18" charset="0"/>
              </a:rPr>
              <a:t> and </a:t>
            </a:r>
            <a:r>
              <a:rPr lang="en-US" sz="2400" b="1">
                <a:cs typeface="Times New Roman" panose="02020603050405020304" pitchFamily="18" charset="0"/>
              </a:rPr>
              <a:t>y</a:t>
            </a:r>
            <a:r>
              <a:rPr lang="en-US" sz="2400">
                <a:cs typeface="Times New Roman" panose="02020603050405020304" pitchFamily="18" charset="0"/>
              </a:rPr>
              <a:t> as a group by selecting them and double clicking with the mouse.</a:t>
            </a:r>
          </a:p>
          <a:p>
            <a:pPr eaLnBrk="1" hangingPunct="1"/>
            <a:endParaRPr lang="en-US" sz="1200">
              <a:cs typeface="Times New Roman" panose="02020603050405020304" pitchFamily="18" charset="0"/>
            </a:endParaRPr>
          </a:p>
          <a:p>
            <a:pPr eaLnBrk="1" hangingPunct="1"/>
            <a:r>
              <a:rPr lang="en-US" sz="2400" b="1">
                <a:cs typeface="Times New Roman" panose="02020603050405020304" pitchFamily="18" charset="0"/>
              </a:rPr>
              <a:t>Step 5</a:t>
            </a:r>
            <a:r>
              <a:rPr lang="en-US" sz="2400">
                <a:cs typeface="Times New Roman" panose="02020603050405020304" pitchFamily="18" charset="0"/>
              </a:rPr>
              <a:t> Either type the data in EViews or copy/paste the data from Excel®. To edit the series press the </a:t>
            </a:r>
            <a:r>
              <a:rPr lang="en-US" sz="2400" b="1" i="1">
                <a:cs typeface="Times New Roman" panose="02020603050405020304" pitchFamily="18" charset="0"/>
              </a:rPr>
              <a:t>edit +/− button. </a:t>
            </a:r>
            <a:r>
              <a:rPr lang="en-US" sz="2400">
                <a:cs typeface="Times New Roman" panose="02020603050405020304" pitchFamily="18" charset="0"/>
              </a:rPr>
              <a:t>After editing the series press the </a:t>
            </a:r>
            <a:r>
              <a:rPr lang="en-US" sz="2400" b="1" i="1">
                <a:cs typeface="Times New Roman" panose="02020603050405020304" pitchFamily="18" charset="0"/>
              </a:rPr>
              <a:t>edit +/− button</a:t>
            </a:r>
            <a:r>
              <a:rPr lang="en-US" sz="2400">
                <a:cs typeface="Times New Roman" panose="02020603050405020304" pitchFamily="18" charset="0"/>
              </a:rPr>
              <a:t> again to lock or secure the data.</a:t>
            </a:r>
            <a:endParaRPr lang="el-GR" sz="2400">
              <a:cs typeface="Times New Roman" panose="02020603050405020304" pitchFamily="18" charset="0"/>
            </a:endParaRPr>
          </a:p>
        </p:txBody>
      </p:sp>
      <p:sp>
        <p:nvSpPr>
          <p:cNvPr id="4"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212403850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063750" y="1071563"/>
            <a:ext cx="7924800" cy="792162"/>
          </a:xfrm>
        </p:spPr>
        <p:txBody>
          <a:bodyPr/>
          <a:lstStyle/>
          <a:p>
            <a:pPr eaLnBrk="1" hangingPunct="1"/>
            <a:r>
              <a:rPr lang="en-GB" sz="2800" b="1" dirty="0">
                <a:cs typeface="Times New Roman" panose="02020603050405020304" pitchFamily="18" charset="0"/>
              </a:rPr>
              <a:t>Reading </a:t>
            </a:r>
            <a:r>
              <a:rPr lang="en-GB" sz="2800" b="1" dirty="0" err="1">
                <a:cs typeface="Times New Roman" panose="02020603050405020304" pitchFamily="18" charset="0"/>
              </a:rPr>
              <a:t>Eviews</a:t>
            </a:r>
            <a:r>
              <a:rPr lang="en-GB" sz="2800" b="1" dirty="0">
                <a:cs typeface="Times New Roman" panose="02020603050405020304" pitchFamily="18" charset="0"/>
              </a:rPr>
              <a:t> results output</a:t>
            </a:r>
            <a:endParaRPr lang="el-GR" sz="2800" b="1" dirty="0">
              <a:cs typeface="Times New Roman" panose="02020603050405020304" pitchFamily="18" charset="0"/>
            </a:endParaRPr>
          </a:p>
        </p:txBody>
      </p:sp>
      <p:pic>
        <p:nvPicPr>
          <p:cNvPr id="26627"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097088" y="1857375"/>
            <a:ext cx="8070850" cy="4929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107454968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9218" name="Rectangle 3"/>
          <p:cNvSpPr>
            <a:spLocks noGrp="1" noChangeArrowheads="1"/>
          </p:cNvSpPr>
          <p:nvPr>
            <p:ph idx="1"/>
          </p:nvPr>
        </p:nvSpPr>
        <p:spPr>
          <a:xfrm>
            <a:off x="1992314" y="1943100"/>
            <a:ext cx="8675687" cy="5157788"/>
          </a:xfrm>
        </p:spPr>
        <p:txBody>
          <a:bodyPr>
            <a:normAutofit lnSpcReduction="10000"/>
          </a:bodyPr>
          <a:lstStyle/>
          <a:p>
            <a:pPr eaLnBrk="1" hangingPunct="1"/>
            <a:r>
              <a:rPr lang="en-US">
                <a:cs typeface="Times New Roman" panose="02020603050405020304" pitchFamily="18" charset="0"/>
              </a:rPr>
              <a:t>Compute the equation of a simple regression line from sample of data, and interpret the slope and intercept of the equation.</a:t>
            </a:r>
          </a:p>
          <a:p>
            <a:pPr eaLnBrk="1" hangingPunct="1"/>
            <a:r>
              <a:rPr lang="en-US">
                <a:cs typeface="Times New Roman" panose="02020603050405020304" pitchFamily="18" charset="0"/>
              </a:rPr>
              <a:t>Full understanding of the simple OLS method of estimation and discussion of properties of estimated coefficients.</a:t>
            </a:r>
          </a:p>
          <a:p>
            <a:pPr eaLnBrk="1" hangingPunct="1"/>
            <a:r>
              <a:rPr lang="en-US">
                <a:cs typeface="Times New Roman" panose="02020603050405020304" pitchFamily="18" charset="0"/>
              </a:rPr>
              <a:t>Computation of standard error of estimate and interpretation of its meaning and use in Hypothesis Testing.</a:t>
            </a:r>
          </a:p>
          <a:p>
            <a:pPr eaLnBrk="1" hangingPunct="1"/>
            <a:r>
              <a:rPr lang="en-US">
                <a:cs typeface="Times New Roman" panose="02020603050405020304" pitchFamily="18" charset="0"/>
              </a:rPr>
              <a:t>Understanding and interpreting the R</a:t>
            </a:r>
            <a:r>
              <a:rPr lang="en-US" baseline="30000">
                <a:cs typeface="Times New Roman" panose="02020603050405020304" pitchFamily="18" charset="0"/>
              </a:rPr>
              <a:t>2</a:t>
            </a:r>
          </a:p>
          <a:p>
            <a:pPr eaLnBrk="1" hangingPunct="1">
              <a:buFontTx/>
              <a:buNone/>
            </a:pPr>
            <a:endParaRPr lang="en-GB" smtClean="0"/>
          </a:p>
          <a:p>
            <a:pPr eaLnBrk="1" hangingPunct="1">
              <a:buFontTx/>
              <a:buNone/>
            </a:pPr>
            <a:endParaRPr lang="en-GB" smtClean="0">
              <a:latin typeface="Times New Roman" panose="02020603050405020304" pitchFamily="18" charset="0"/>
            </a:endParaRPr>
          </a:p>
          <a:p>
            <a:pPr eaLnBrk="1" hangingPunct="1"/>
            <a:endParaRPr lang="en-US" smtClean="0"/>
          </a:p>
          <a:p>
            <a:pPr lvl="1" eaLnBrk="1" hangingPunct="1">
              <a:buFontTx/>
              <a:buNone/>
            </a:pPr>
            <a:endParaRPr lang="en-GB" smtClean="0">
              <a:latin typeface="BlissRegular" pitchFamily="2" charset="0"/>
            </a:endParaRPr>
          </a:p>
        </p:txBody>
      </p:sp>
      <p:sp>
        <p:nvSpPr>
          <p:cNvPr id="9219" name="Rectangle 3"/>
          <p:cNvSpPr txBox="1">
            <a:spLocks noChangeArrowheads="1"/>
          </p:cNvSpPr>
          <p:nvPr/>
        </p:nvSpPr>
        <p:spPr bwMode="auto">
          <a:xfrm>
            <a:off x="2135188" y="1412875"/>
            <a:ext cx="8075612"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80000"/>
              </a:lnSpc>
              <a:spcBef>
                <a:spcPct val="20000"/>
              </a:spcBef>
            </a:pPr>
            <a:r>
              <a:rPr lang="en-US" sz="2800" b="1">
                <a:solidFill>
                  <a:schemeClr val="tx2"/>
                </a:solidFill>
              </a:rPr>
              <a:t>Learning Objectives</a:t>
            </a:r>
            <a:endParaRPr lang="en-GB" sz="2800" b="1"/>
          </a:p>
          <a:p>
            <a:pPr algn="ctr" eaLnBrk="1" hangingPunct="1">
              <a:lnSpc>
                <a:spcPct val="80000"/>
              </a:lnSpc>
              <a:spcBef>
                <a:spcPct val="20000"/>
              </a:spcBef>
            </a:pPr>
            <a:r>
              <a:rPr lang="en-GB" sz="800"/>
              <a:t>	</a:t>
            </a:r>
            <a:endParaRPr lang="en-GB" sz="700"/>
          </a:p>
        </p:txBody>
      </p:sp>
    </p:spTree>
    <p:extLst>
      <p:ext uri="{BB962C8B-B14F-4D97-AF65-F5344CB8AC3E}">
        <p14:creationId xmlns:p14="http://schemas.microsoft.com/office/powerpoint/2010/main" xmlns="" val="2930763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txBox="1">
            <a:spLocks noChangeArrowheads="1"/>
          </p:cNvSpPr>
          <p:nvPr/>
        </p:nvSpPr>
        <p:spPr bwMode="auto">
          <a:xfrm>
            <a:off x="2135188" y="1484313"/>
            <a:ext cx="8075612" cy="431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80000"/>
              </a:lnSpc>
              <a:spcBef>
                <a:spcPct val="20000"/>
              </a:spcBef>
            </a:pPr>
            <a:r>
              <a:rPr lang="en-US" sz="2800" b="1">
                <a:solidFill>
                  <a:schemeClr val="tx2"/>
                </a:solidFill>
              </a:rPr>
              <a:t>Introduction</a:t>
            </a:r>
            <a:endParaRPr lang="en-GB" sz="2800" b="1"/>
          </a:p>
          <a:p>
            <a:pPr algn="ctr" eaLnBrk="1" hangingPunct="1">
              <a:lnSpc>
                <a:spcPct val="80000"/>
              </a:lnSpc>
              <a:spcBef>
                <a:spcPct val="20000"/>
              </a:spcBef>
            </a:pPr>
            <a:r>
              <a:rPr lang="en-GB" sz="800"/>
              <a:t>	</a:t>
            </a:r>
            <a:endParaRPr lang="en-GB" sz="700"/>
          </a:p>
        </p:txBody>
      </p:sp>
      <p:sp>
        <p:nvSpPr>
          <p:cNvPr id="10243" name="Rectangle 3"/>
          <p:cNvSpPr txBox="1">
            <a:spLocks noChangeArrowheads="1"/>
          </p:cNvSpPr>
          <p:nvPr/>
        </p:nvSpPr>
        <p:spPr bwMode="auto">
          <a:xfrm>
            <a:off x="1919288" y="1943100"/>
            <a:ext cx="8316912" cy="4294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20000"/>
              </a:spcBef>
              <a:buFontTx/>
              <a:buChar char="•"/>
            </a:pPr>
            <a:r>
              <a:rPr lang="en-US" sz="2600" b="1">
                <a:cs typeface="Times New Roman" panose="02020603050405020304" pitchFamily="18" charset="0"/>
              </a:rPr>
              <a:t>Regression analysis</a:t>
            </a:r>
            <a:r>
              <a:rPr lang="en-US" sz="2600">
                <a:cs typeface="Times New Roman" panose="02020603050405020304" pitchFamily="18" charset="0"/>
              </a:rPr>
              <a:t> is </a:t>
            </a:r>
            <a:r>
              <a:rPr lang="en-US" sz="2600" i="1">
                <a:cs typeface="Times New Roman" panose="02020603050405020304" pitchFamily="18" charset="0"/>
              </a:rPr>
              <a:t>the process of constructing a mathematical model or function that can be used to predict or determine one variable by another variable</a:t>
            </a:r>
            <a:r>
              <a:rPr lang="en-US" sz="2600">
                <a:cs typeface="Times New Roman" panose="02020603050405020304" pitchFamily="18" charset="0"/>
              </a:rPr>
              <a:t>.</a:t>
            </a:r>
          </a:p>
          <a:p>
            <a:pPr eaLnBrk="1" hangingPunct="1">
              <a:spcBef>
                <a:spcPct val="20000"/>
              </a:spcBef>
              <a:buFontTx/>
              <a:buChar char="•"/>
            </a:pPr>
            <a:r>
              <a:rPr lang="en-US" sz="2600">
                <a:cs typeface="Times New Roman" panose="02020603050405020304" pitchFamily="18" charset="0"/>
              </a:rPr>
              <a:t>Key issue here is direction of </a:t>
            </a:r>
            <a:r>
              <a:rPr lang="en-US" sz="2600" b="1">
                <a:cs typeface="Times New Roman" panose="02020603050405020304" pitchFamily="18" charset="0"/>
              </a:rPr>
              <a:t>causation</a:t>
            </a:r>
            <a:r>
              <a:rPr lang="en-US" sz="2600">
                <a:cs typeface="Times New Roman" panose="02020603050405020304" pitchFamily="18" charset="0"/>
              </a:rPr>
              <a:t> of the two variables, or which variable depends on the other.</a:t>
            </a:r>
          </a:p>
          <a:p>
            <a:pPr eaLnBrk="1" hangingPunct="1">
              <a:spcBef>
                <a:spcPct val="20000"/>
              </a:spcBef>
              <a:buFontTx/>
              <a:buChar char="•"/>
            </a:pPr>
            <a:r>
              <a:rPr lang="en-US" sz="2600">
                <a:cs typeface="Times New Roman" panose="02020603050405020304" pitchFamily="18" charset="0"/>
              </a:rPr>
              <a:t>Therefore we have two cases of variables:</a:t>
            </a:r>
          </a:p>
          <a:p>
            <a:pPr eaLnBrk="1" hangingPunct="1">
              <a:spcBef>
                <a:spcPct val="20000"/>
              </a:spcBef>
              <a:buFont typeface="Wingdings" panose="05000000000000000000" pitchFamily="2" charset="2"/>
              <a:buNone/>
            </a:pPr>
            <a:r>
              <a:rPr lang="en-US" sz="2600">
                <a:cs typeface="Times New Roman" panose="02020603050405020304" pitchFamily="18" charset="0"/>
              </a:rPr>
              <a:t>	– dependent (usually denoted by </a:t>
            </a:r>
            <a:r>
              <a:rPr lang="en-US" sz="2600" i="1">
                <a:cs typeface="Times New Roman" panose="02020603050405020304" pitchFamily="18" charset="0"/>
              </a:rPr>
              <a:t>Y</a:t>
            </a:r>
            <a:r>
              <a:rPr lang="en-US" sz="2600">
                <a:cs typeface="Times New Roman" panose="02020603050405020304" pitchFamily="18" charset="0"/>
              </a:rPr>
              <a:t>)</a:t>
            </a:r>
          </a:p>
          <a:p>
            <a:pPr eaLnBrk="1" hangingPunct="1">
              <a:spcBef>
                <a:spcPct val="20000"/>
              </a:spcBef>
              <a:buFont typeface="Wingdings" panose="05000000000000000000" pitchFamily="2" charset="2"/>
              <a:buNone/>
            </a:pPr>
            <a:r>
              <a:rPr lang="en-US" sz="2600">
                <a:cs typeface="Times New Roman" panose="02020603050405020304" pitchFamily="18" charset="0"/>
              </a:rPr>
              <a:t>	– independent or explanatory (usually denoted by </a:t>
            </a:r>
            <a:r>
              <a:rPr lang="en-US" sz="2600" i="1">
                <a:cs typeface="Times New Roman" panose="02020603050405020304" pitchFamily="18" charset="0"/>
              </a:rPr>
              <a:t>X</a:t>
            </a:r>
            <a:r>
              <a:rPr lang="en-US" sz="2600">
                <a:cs typeface="Times New Roman" panose="02020603050405020304" pitchFamily="18" charset="0"/>
              </a:rPr>
              <a:t>)</a:t>
            </a:r>
            <a:r>
              <a:rPr lang="en-US" sz="2600">
                <a:latin typeface="Times New Roman" panose="02020603050405020304" pitchFamily="18" charset="0"/>
                <a:cs typeface="Times New Roman" panose="02020603050405020304" pitchFamily="18" charset="0"/>
              </a:rPr>
              <a:t> </a:t>
            </a:r>
          </a:p>
          <a:p>
            <a:pPr eaLnBrk="1" hangingPunct="1">
              <a:spcBef>
                <a:spcPct val="20000"/>
              </a:spcBef>
              <a:buFont typeface="Wingdings" panose="05000000000000000000" pitchFamily="2" charset="2"/>
              <a:buNone/>
            </a:pPr>
            <a:endParaRPr lang="el-GR" sz="2600">
              <a:latin typeface="Times New Roman" panose="02020603050405020304" pitchFamily="18" charset="0"/>
              <a:cs typeface="Times New Roman" panose="02020603050405020304" pitchFamily="18" charset="0"/>
            </a:endParaRPr>
          </a:p>
        </p:txBody>
      </p:sp>
      <p:sp>
        <p:nvSpPr>
          <p:cNvPr id="5"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Tree>
    <p:extLst>
      <p:ext uri="{BB962C8B-B14F-4D97-AF65-F5344CB8AC3E}">
        <p14:creationId xmlns:p14="http://schemas.microsoft.com/office/powerpoint/2010/main" xmlns="" val="1405631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2208213" y="1412876"/>
            <a:ext cx="7848600" cy="504825"/>
          </a:xfrm>
        </p:spPr>
        <p:txBody>
          <a:bodyPr>
            <a:normAutofit fontScale="90000"/>
          </a:bodyPr>
          <a:lstStyle/>
          <a:p>
            <a:pPr eaLnBrk="1" hangingPunct="1"/>
            <a:r>
              <a:rPr lang="en-GB" sz="2800" b="1">
                <a:cs typeface="Times New Roman" panose="02020603050405020304" pitchFamily="18" charset="0"/>
              </a:rPr>
              <a:t>The Scatter Plot</a:t>
            </a:r>
            <a:endParaRPr lang="el-GR" sz="2800" b="1">
              <a:cs typeface="Times New Roman" panose="02020603050405020304" pitchFamily="18" charset="0"/>
            </a:endParaRPr>
          </a:p>
        </p:txBody>
      </p:sp>
      <p:graphicFrame>
        <p:nvGraphicFramePr>
          <p:cNvPr id="6" name="Chart 5"/>
          <p:cNvGraphicFramePr/>
          <p:nvPr/>
        </p:nvGraphicFramePr>
        <p:xfrm>
          <a:off x="2881290" y="2214556"/>
          <a:ext cx="6671094" cy="373643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31440746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2"/>
          <p:cNvSpPr txBox="1">
            <a:spLocks/>
          </p:cNvSpPr>
          <p:nvPr/>
        </p:nvSpPr>
        <p:spPr bwMode="auto">
          <a:xfrm>
            <a:off x="2135189" y="1484313"/>
            <a:ext cx="8137525" cy="4824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Font typeface="Wingdings" panose="05000000000000000000" pitchFamily="2" charset="2"/>
              <a:buNone/>
            </a:pPr>
            <a:r>
              <a:rPr lang="en-GB" sz="2800" b="1" dirty="0">
                <a:cs typeface="Times New Roman" panose="02020603050405020304" pitchFamily="18" charset="0"/>
              </a:rPr>
              <a:t>Four Ways of Fitting a Line in the Data</a:t>
            </a:r>
          </a:p>
          <a:p>
            <a:pPr eaLnBrk="1" hangingPunct="1">
              <a:spcBef>
                <a:spcPct val="20000"/>
              </a:spcBef>
              <a:buFontTx/>
              <a:buChar char="•"/>
            </a:pPr>
            <a:endParaRPr lang="en-GB" sz="2800" dirty="0">
              <a:cs typeface="Times New Roman" panose="02020603050405020304" pitchFamily="18" charset="0"/>
            </a:endParaRPr>
          </a:p>
          <a:p>
            <a:pPr eaLnBrk="1" hangingPunct="1">
              <a:spcBef>
                <a:spcPct val="20000"/>
              </a:spcBef>
              <a:buFontTx/>
              <a:buChar char="•"/>
            </a:pPr>
            <a:r>
              <a:rPr lang="en-GB" sz="2800" dirty="0">
                <a:cs typeface="Times New Roman" panose="02020603050405020304" pitchFamily="18" charset="0"/>
              </a:rPr>
              <a:t>By eye</a:t>
            </a:r>
          </a:p>
          <a:p>
            <a:pPr eaLnBrk="1" hangingPunct="1">
              <a:spcBef>
                <a:spcPct val="20000"/>
              </a:spcBef>
              <a:buFontTx/>
              <a:buChar char="•"/>
            </a:pPr>
            <a:r>
              <a:rPr lang="en-GB" sz="2800" dirty="0">
                <a:cs typeface="Times New Roman" panose="02020603050405020304" pitchFamily="18" charset="0"/>
              </a:rPr>
              <a:t>Connecting the first with the last observation</a:t>
            </a:r>
          </a:p>
          <a:p>
            <a:pPr eaLnBrk="1" hangingPunct="1">
              <a:spcBef>
                <a:spcPct val="20000"/>
              </a:spcBef>
              <a:buFontTx/>
              <a:buChar char="•"/>
            </a:pPr>
            <a:r>
              <a:rPr lang="en-GB" sz="2800" dirty="0">
                <a:cs typeface="Times New Roman" panose="02020603050405020304" pitchFamily="18" charset="0"/>
              </a:rPr>
              <a:t>Take the average of the first two and the average of the two last and connect</a:t>
            </a:r>
          </a:p>
          <a:p>
            <a:pPr eaLnBrk="1" hangingPunct="1">
              <a:spcBef>
                <a:spcPct val="20000"/>
              </a:spcBef>
              <a:buFontTx/>
              <a:buChar char="•"/>
            </a:pPr>
            <a:r>
              <a:rPr lang="en-GB" sz="2800" dirty="0">
                <a:cs typeface="Times New Roman" panose="02020603050405020304" pitchFamily="18" charset="0"/>
              </a:rPr>
              <a:t>Apply Ordinary Least Squares</a:t>
            </a:r>
          </a:p>
        </p:txBody>
      </p:sp>
      <p:sp>
        <p:nvSpPr>
          <p:cNvPr id="3"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Tree>
    <p:extLst>
      <p:ext uri="{BB962C8B-B14F-4D97-AF65-F5344CB8AC3E}">
        <p14:creationId xmlns:p14="http://schemas.microsoft.com/office/powerpoint/2010/main" xmlns="" val="17669818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992313" y="1268414"/>
            <a:ext cx="8229600" cy="706437"/>
          </a:xfrm>
        </p:spPr>
        <p:txBody>
          <a:bodyPr/>
          <a:lstStyle/>
          <a:p>
            <a:pPr eaLnBrk="1" hangingPunct="1"/>
            <a:r>
              <a:rPr lang="en-US" sz="2800" b="1">
                <a:cs typeface="Times New Roman" panose="02020603050405020304" pitchFamily="18" charset="0"/>
              </a:rPr>
              <a:t>Regression Models</a:t>
            </a:r>
            <a:endParaRPr lang="el-GR" sz="2800" b="1">
              <a:cs typeface="Times New Roman" panose="02020603050405020304" pitchFamily="18" charset="0"/>
            </a:endParaRPr>
          </a:p>
        </p:txBody>
      </p:sp>
      <p:sp>
        <p:nvSpPr>
          <p:cNvPr id="3" name="Content Placeholder 2"/>
          <p:cNvSpPr>
            <a:spLocks noGrp="1"/>
          </p:cNvSpPr>
          <p:nvPr>
            <p:ph idx="1"/>
          </p:nvPr>
        </p:nvSpPr>
        <p:spPr>
          <a:xfrm>
            <a:off x="2135188" y="2205038"/>
            <a:ext cx="8229600" cy="4310062"/>
          </a:xfrm>
        </p:spPr>
        <p:txBody>
          <a:bodyPr/>
          <a:lstStyle/>
          <a:p>
            <a:pPr marL="285750" indent="-285750">
              <a:spcBef>
                <a:spcPct val="30000"/>
              </a:spcBef>
              <a:buClr>
                <a:schemeClr val="tx2"/>
              </a:buClr>
              <a:buNone/>
              <a:tabLst>
                <a:tab pos="914400" algn="l"/>
                <a:tab pos="7943850" algn="l"/>
              </a:tabLst>
              <a:defRPr/>
            </a:pPr>
            <a:r>
              <a:rPr lang="en-US" dirty="0" smtClean="0">
                <a:effectLst>
                  <a:outerShdw blurRad="38100" dist="38100" dir="2700000" algn="tl">
                    <a:srgbClr val="C0C0C0"/>
                  </a:outerShdw>
                </a:effectLst>
              </a:rPr>
              <a:t>Deterministic Regression Model:  </a:t>
            </a:r>
          </a:p>
          <a:p>
            <a:pPr marL="285750" indent="-285750" algn="ctr">
              <a:spcBef>
                <a:spcPct val="30000"/>
              </a:spcBef>
              <a:buClr>
                <a:schemeClr val="tx2"/>
              </a:buClr>
              <a:buNone/>
              <a:tabLst>
                <a:tab pos="914400" algn="l"/>
                <a:tab pos="7943850" algn="l"/>
              </a:tabLst>
              <a:defRPr/>
            </a:pPr>
            <a:r>
              <a:rPr lang="en-US" i="1" dirty="0" smtClean="0">
                <a:effectLst>
                  <a:outerShdw blurRad="38100" dist="38100" dir="2700000" algn="tl">
                    <a:srgbClr val="C0C0C0"/>
                  </a:outerShdw>
                </a:effectLst>
              </a:rPr>
              <a:t>		Y=</a:t>
            </a: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0</a:t>
            </a:r>
            <a:r>
              <a:rPr lang="en-US" i="1" dirty="0" smtClean="0">
                <a:effectLst>
                  <a:outerShdw blurRad="38100" dist="38100" dir="2700000" algn="tl">
                    <a:srgbClr val="C0C0C0"/>
                  </a:outerShdw>
                </a:effectLst>
              </a:rPr>
              <a:t>+</a:t>
            </a: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1</a:t>
            </a:r>
            <a:r>
              <a:rPr lang="en-US" i="1" dirty="0" smtClean="0">
                <a:effectLst>
                  <a:outerShdw blurRad="38100" dist="38100" dir="2700000" algn="tl">
                    <a:srgbClr val="C0C0C0"/>
                  </a:outerShdw>
                </a:effectLst>
              </a:rPr>
              <a:t>X</a:t>
            </a:r>
            <a:r>
              <a:rPr lang="en-US" dirty="0" smtClean="0">
                <a:effectLst>
                  <a:outerShdw blurRad="38100" dist="38100" dir="2700000" algn="tl">
                    <a:srgbClr val="C0C0C0"/>
                  </a:outerShdw>
                </a:effectLst>
              </a:rPr>
              <a:t>	</a:t>
            </a:r>
          </a:p>
          <a:p>
            <a:pPr marL="285750" indent="-285750">
              <a:spcBef>
                <a:spcPct val="30000"/>
              </a:spcBef>
              <a:buClr>
                <a:schemeClr val="tx2"/>
              </a:buClr>
              <a:buNone/>
              <a:tabLst>
                <a:tab pos="914400" algn="l"/>
                <a:tab pos="7943850" algn="l"/>
              </a:tabLst>
              <a:defRPr/>
            </a:pPr>
            <a:r>
              <a:rPr lang="en-US" dirty="0" smtClean="0">
                <a:effectLst>
                  <a:outerShdw blurRad="38100" dist="38100" dir="2700000" algn="tl">
                    <a:srgbClr val="C0C0C0"/>
                  </a:outerShdw>
                </a:effectLst>
              </a:rPr>
              <a:t>Probabilistic Regression Model:  </a:t>
            </a:r>
          </a:p>
          <a:p>
            <a:pPr lvl="1">
              <a:spcBef>
                <a:spcPct val="30000"/>
              </a:spcBef>
              <a:buClr>
                <a:schemeClr val="tx2"/>
              </a:buClr>
              <a:buNone/>
              <a:tabLst>
                <a:tab pos="914400" algn="l"/>
                <a:tab pos="7943850" algn="l"/>
              </a:tabLst>
              <a:defRPr/>
            </a:pPr>
            <a:r>
              <a:rPr lang="en-US" i="1" dirty="0" smtClean="0">
                <a:effectLst>
                  <a:outerShdw blurRad="38100" dist="38100" dir="2700000" algn="tl">
                    <a:srgbClr val="C0C0C0"/>
                  </a:outerShdw>
                </a:effectLst>
              </a:rPr>
              <a:t>		Y=</a:t>
            </a: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0</a:t>
            </a:r>
            <a:r>
              <a:rPr lang="en-US" i="1" dirty="0" smtClean="0">
                <a:effectLst>
                  <a:outerShdw blurRad="38100" dist="38100" dir="2700000" algn="tl">
                    <a:srgbClr val="C0C0C0"/>
                  </a:outerShdw>
                </a:effectLst>
              </a:rPr>
              <a:t>+</a:t>
            </a: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1</a:t>
            </a:r>
            <a:r>
              <a:rPr lang="en-US" i="1" dirty="0" smtClean="0">
                <a:effectLst>
                  <a:outerShdw blurRad="38100" dist="38100" dir="2700000" algn="tl">
                    <a:srgbClr val="C0C0C0"/>
                  </a:outerShdw>
                </a:effectLst>
              </a:rPr>
              <a:t>X+u</a:t>
            </a:r>
            <a:r>
              <a:rPr lang="en-US" dirty="0" smtClean="0">
                <a:effectLst>
                  <a:outerShdw blurRad="38100" dist="38100" dir="2700000" algn="tl">
                    <a:srgbClr val="C0C0C0"/>
                  </a:outerShdw>
                </a:effectLst>
              </a:rPr>
              <a:t>	</a:t>
            </a:r>
          </a:p>
          <a:p>
            <a:pPr marL="285750" indent="-285750">
              <a:spcBef>
                <a:spcPct val="30000"/>
              </a:spcBef>
              <a:buClr>
                <a:schemeClr val="tx2"/>
              </a:buClr>
              <a:buNone/>
              <a:tabLst>
                <a:tab pos="914400" algn="l"/>
                <a:tab pos="7943850" algn="l"/>
              </a:tabLst>
              <a:defRPr/>
            </a:pP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0</a:t>
            </a:r>
            <a:r>
              <a:rPr lang="en-US" dirty="0" smtClean="0">
                <a:effectLst>
                  <a:outerShdw blurRad="38100" dist="38100" dir="2700000" algn="tl">
                    <a:srgbClr val="C0C0C0"/>
                  </a:outerShdw>
                </a:effectLst>
              </a:rPr>
              <a:t> and </a:t>
            </a: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1</a:t>
            </a:r>
            <a:r>
              <a:rPr lang="en-US" dirty="0" smtClean="0">
                <a:effectLst>
                  <a:outerShdw blurRad="38100" dist="38100" dir="2700000" algn="tl">
                    <a:srgbClr val="C0C0C0"/>
                  </a:outerShdw>
                </a:effectLst>
              </a:rPr>
              <a:t> are population parameters	</a:t>
            </a:r>
          </a:p>
          <a:p>
            <a:pPr marL="285750" indent="-285750">
              <a:spcBef>
                <a:spcPct val="30000"/>
              </a:spcBef>
              <a:buClr>
                <a:schemeClr val="tx2"/>
              </a:buClr>
              <a:buNone/>
              <a:tabLst>
                <a:tab pos="914400" algn="l"/>
                <a:tab pos="7943850" algn="l"/>
              </a:tabLst>
              <a:defRPr/>
            </a:pP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0</a:t>
            </a:r>
            <a:r>
              <a:rPr lang="en-US" dirty="0" smtClean="0">
                <a:effectLst>
                  <a:outerShdw blurRad="38100" dist="38100" dir="2700000" algn="tl">
                    <a:srgbClr val="C0C0C0"/>
                  </a:outerShdw>
                </a:effectLst>
              </a:rPr>
              <a:t> and </a:t>
            </a:r>
            <a:r>
              <a:rPr lang="en-US" i="1" dirty="0" smtClean="0">
                <a:effectLst>
                  <a:outerShdw blurRad="38100" dist="38100" dir="2700000" algn="tl">
                    <a:srgbClr val="C0C0C0"/>
                  </a:outerShdw>
                </a:effectLst>
                <a:latin typeface="Symbol" pitchFamily="18" charset="2"/>
              </a:rPr>
              <a:t></a:t>
            </a:r>
            <a:r>
              <a:rPr lang="en-US" baseline="-25000" dirty="0" smtClean="0">
                <a:effectLst>
                  <a:outerShdw blurRad="38100" dist="38100" dir="2700000" algn="tl">
                    <a:srgbClr val="C0C0C0"/>
                  </a:outerShdw>
                </a:effectLst>
              </a:rPr>
              <a:t>1</a:t>
            </a:r>
            <a:r>
              <a:rPr lang="en-US" dirty="0" smtClean="0">
                <a:effectLst>
                  <a:outerShdw blurRad="38100" dist="38100" dir="2700000" algn="tl">
                    <a:srgbClr val="C0C0C0"/>
                  </a:outerShdw>
                </a:effectLst>
              </a:rPr>
              <a:t> are estimated by sample statistics </a:t>
            </a:r>
            <a:r>
              <a:rPr lang="en-US" i="1" dirty="0" smtClean="0">
                <a:effectLst>
                  <a:outerShdw blurRad="38100" dist="38100" dir="2700000" algn="tl">
                    <a:srgbClr val="C0C0C0"/>
                  </a:outerShdw>
                </a:effectLst>
              </a:rPr>
              <a:t>b</a:t>
            </a:r>
            <a:r>
              <a:rPr lang="en-US" baseline="-25000" dirty="0" smtClean="0">
                <a:effectLst>
                  <a:outerShdw blurRad="38100" dist="38100" dir="2700000" algn="tl">
                    <a:srgbClr val="C0C0C0"/>
                  </a:outerShdw>
                </a:effectLst>
              </a:rPr>
              <a:t>0</a:t>
            </a:r>
            <a:r>
              <a:rPr lang="en-US" dirty="0" smtClean="0">
                <a:effectLst>
                  <a:outerShdw blurRad="38100" dist="38100" dir="2700000" algn="tl">
                    <a:srgbClr val="C0C0C0"/>
                  </a:outerShdw>
                </a:effectLst>
              </a:rPr>
              <a:t> and </a:t>
            </a:r>
            <a:r>
              <a:rPr lang="en-US" i="1" dirty="0" smtClean="0">
                <a:effectLst>
                  <a:outerShdw blurRad="38100" dist="38100" dir="2700000" algn="tl">
                    <a:srgbClr val="C0C0C0"/>
                  </a:outerShdw>
                </a:effectLst>
              </a:rPr>
              <a:t>b</a:t>
            </a:r>
            <a:r>
              <a:rPr lang="en-US" baseline="-25000" dirty="0" smtClean="0">
                <a:effectLst>
                  <a:outerShdw blurRad="38100" dist="38100" dir="2700000" algn="tl">
                    <a:srgbClr val="C0C0C0"/>
                  </a:outerShdw>
                </a:effectLst>
              </a:rPr>
              <a:t>1</a:t>
            </a:r>
          </a:p>
          <a:p>
            <a:pPr marL="285750" indent="-285750">
              <a:tabLst>
                <a:tab pos="914400" algn="l"/>
                <a:tab pos="7943850" algn="l"/>
              </a:tabLst>
              <a:defRPr/>
            </a:pPr>
            <a:endParaRPr lang="el-GR" dirty="0" smtClean="0"/>
          </a:p>
        </p:txBody>
      </p:sp>
      <p:sp>
        <p:nvSpPr>
          <p:cNvPr id="4" name="Rectangle 2"/>
          <p:cNvSpPr txBox="1">
            <a:spLocks noChangeArrowheads="1"/>
          </p:cNvSpPr>
          <p:nvPr/>
        </p:nvSpPr>
        <p:spPr>
          <a:xfrm>
            <a:off x="2043113" y="274639"/>
            <a:ext cx="8229600" cy="706437"/>
          </a:xfrm>
          <a:prstGeom prst="rect">
            <a:avLst/>
          </a:prstGeom>
        </p:spPr>
        <p:txBody>
          <a:bodyPr vert="horz" lIns="91440" tIns="45720" rIns="91440" bIns="45720" rtlCol="0" anchor="t">
            <a:normAutofit fontScale="675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GB" b="1" smtClean="0">
                <a:solidFill>
                  <a:schemeClr val="tx2"/>
                </a:solidFill>
              </a:rPr>
              <a:t>Simple Regression</a:t>
            </a:r>
            <a:r>
              <a:rPr lang="en-GB" b="1" smtClean="0"/>
              <a:t/>
            </a:r>
            <a:br>
              <a:rPr lang="en-GB" b="1" smtClean="0"/>
            </a:br>
            <a:endParaRPr lang="en-GB" dirty="0" smtClean="0"/>
          </a:p>
        </p:txBody>
      </p:sp>
    </p:spTree>
    <p:extLst>
      <p:ext uri="{BB962C8B-B14F-4D97-AF65-F5344CB8AC3E}">
        <p14:creationId xmlns:p14="http://schemas.microsoft.com/office/powerpoint/2010/main" xmlns="" val="3098574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sp>
        <p:nvSpPr>
          <p:cNvPr id="14338" name="Content Placeholder 2"/>
          <p:cNvSpPr>
            <a:spLocks noGrp="1"/>
          </p:cNvSpPr>
          <p:nvPr>
            <p:ph idx="1"/>
          </p:nvPr>
        </p:nvSpPr>
        <p:spPr/>
        <p:txBody>
          <a:bodyPr/>
          <a:lstStyle/>
          <a:p>
            <a:r>
              <a:rPr lang="en-US" b="1" smtClean="0"/>
              <a:t>OLS method of estimation</a:t>
            </a:r>
          </a:p>
          <a:p>
            <a:endParaRPr lang="en-US" b="1" smtClean="0"/>
          </a:p>
          <a:p>
            <a:endParaRPr lang="en-US" b="1" smtClean="0"/>
          </a:p>
          <a:p>
            <a:r>
              <a:rPr lang="en-US" b="1" smtClean="0"/>
              <a:t>FOC</a:t>
            </a:r>
          </a:p>
          <a:p>
            <a:pPr lvl="4"/>
            <a:r>
              <a:rPr lang="en-US" sz="400" b="1"/>
              <a:t>                                                                                                                                                                                                                                           </a:t>
            </a:r>
          </a:p>
          <a:p>
            <a:pPr lvl="4"/>
            <a:endParaRPr lang="en-US" sz="400"/>
          </a:p>
        </p:txBody>
      </p:sp>
      <p:pic>
        <p:nvPicPr>
          <p:cNvPr id="1433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071813" y="2644775"/>
            <a:ext cx="4405312" cy="712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0"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27351" y="4005264"/>
            <a:ext cx="3744913"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1" name="Picture 4"/>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896226" y="4005264"/>
            <a:ext cx="2017713" cy="547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2"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680326" y="5013325"/>
            <a:ext cx="2638425" cy="585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343" name="Right Arrow 7"/>
          <p:cNvSpPr>
            <a:spLocks noChangeArrowheads="1"/>
          </p:cNvSpPr>
          <p:nvPr/>
        </p:nvSpPr>
        <p:spPr bwMode="auto">
          <a:xfrm>
            <a:off x="6672263" y="4221163"/>
            <a:ext cx="863600" cy="341312"/>
          </a:xfrm>
          <a:prstGeom prst="rightArrow">
            <a:avLst>
              <a:gd name="adj1" fmla="val 50000"/>
              <a:gd name="adj2" fmla="val 49867"/>
            </a:avLst>
          </a:prstGeom>
          <a:solidFill>
            <a:schemeClr val="accent1"/>
          </a:solidFill>
          <a:ln w="9525" algn="ctr">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p>
        </p:txBody>
      </p:sp>
      <p:sp>
        <p:nvSpPr>
          <p:cNvPr id="14344" name="Right Arrow 8"/>
          <p:cNvSpPr>
            <a:spLocks noChangeArrowheads="1"/>
          </p:cNvSpPr>
          <p:nvPr/>
        </p:nvSpPr>
        <p:spPr bwMode="auto">
          <a:xfrm>
            <a:off x="6600825" y="5248276"/>
            <a:ext cx="863600" cy="341313"/>
          </a:xfrm>
          <a:prstGeom prst="rightArrow">
            <a:avLst>
              <a:gd name="adj1" fmla="val 50000"/>
              <a:gd name="adj2" fmla="val 49867"/>
            </a:avLst>
          </a:prstGeom>
          <a:solidFill>
            <a:schemeClr val="accent1"/>
          </a:solidFill>
          <a:ln w="9525" algn="ctr">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p>
        </p:txBody>
      </p:sp>
    </p:spTree>
    <p:extLst>
      <p:ext uri="{BB962C8B-B14F-4D97-AF65-F5344CB8AC3E}">
        <p14:creationId xmlns:p14="http://schemas.microsoft.com/office/powerpoint/2010/main" xmlns="" val="32348746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4"/>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927351" y="2447926"/>
            <a:ext cx="2017713"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3" name="Right Arrow 7"/>
          <p:cNvSpPr>
            <a:spLocks noChangeArrowheads="1"/>
          </p:cNvSpPr>
          <p:nvPr/>
        </p:nvSpPr>
        <p:spPr bwMode="auto">
          <a:xfrm>
            <a:off x="5303838" y="2655888"/>
            <a:ext cx="863600" cy="341312"/>
          </a:xfrm>
          <a:prstGeom prst="rightArrow">
            <a:avLst>
              <a:gd name="adj1" fmla="val 50000"/>
              <a:gd name="adj2" fmla="val 49867"/>
            </a:avLst>
          </a:prstGeom>
          <a:solidFill>
            <a:schemeClr val="accent1"/>
          </a:solidFill>
          <a:ln w="9525" algn="ctr">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p>
        </p:txBody>
      </p:sp>
      <p:sp>
        <p:nvSpPr>
          <p:cNvPr id="7" name="Rectangle 2"/>
          <p:cNvSpPr>
            <a:spLocks noGrp="1" noChangeArrowheads="1"/>
          </p:cNvSpPr>
          <p:nvPr>
            <p:ph type="title"/>
          </p:nvPr>
        </p:nvSpPr>
        <p:spPr>
          <a:xfrm>
            <a:off x="2043113" y="274639"/>
            <a:ext cx="8229600" cy="706437"/>
          </a:xfrm>
        </p:spPr>
        <p:txBody>
          <a:bodyPr>
            <a:normAutofit fontScale="90000"/>
          </a:bodyPr>
          <a:lstStyle/>
          <a:p>
            <a:pPr algn="ctr"/>
            <a:r>
              <a:rPr lang="en-GB" b="1" dirty="0">
                <a:solidFill>
                  <a:schemeClr val="tx2"/>
                </a:solidFill>
              </a:rPr>
              <a:t>Simple Regression</a:t>
            </a:r>
            <a:r>
              <a:rPr lang="en-GB" b="1" dirty="0"/>
              <a:t/>
            </a:r>
            <a:br>
              <a:rPr lang="en-GB" b="1" dirty="0"/>
            </a:br>
            <a:endParaRPr lang="en-GB" dirty="0" smtClean="0"/>
          </a:p>
        </p:txBody>
      </p:sp>
      <p:pic>
        <p:nvPicPr>
          <p:cNvPr id="15364" name="Picture 2"/>
          <p:cNvPicPr>
            <a:picLocks noGrp="1" noChangeAspect="1" noChangeArrowheads="1"/>
          </p:cNvPicPr>
          <p:nvPr>
            <p:ph idx="1"/>
          </p:nvPr>
        </p:nvPicPr>
        <p:blipFill>
          <a:blip r:embed="rId3">
            <a:extLst>
              <a:ext uri="{28A0092B-C50C-407E-A947-70E740481C1C}">
                <a14:useLocalDpi xmlns:a14="http://schemas.microsoft.com/office/drawing/2010/main" xmlns="" val="0"/>
              </a:ext>
            </a:extLst>
          </a:blip>
          <a:srcRect/>
          <a:stretch>
            <a:fillRect/>
          </a:stretch>
        </p:blipFill>
        <p:spPr>
          <a:xfrm>
            <a:off x="6743700" y="2349501"/>
            <a:ext cx="2376488" cy="874713"/>
          </a:xfrm>
          <a:noFill/>
        </p:spPr>
      </p:pic>
      <p:pic>
        <p:nvPicPr>
          <p:cNvPr id="15365"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672263" y="3833813"/>
            <a:ext cx="1511300" cy="531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6" name="Right Arrow 10"/>
          <p:cNvSpPr>
            <a:spLocks noChangeArrowheads="1"/>
          </p:cNvSpPr>
          <p:nvPr/>
        </p:nvSpPr>
        <p:spPr bwMode="auto">
          <a:xfrm rot="7507478">
            <a:off x="7348538" y="3240088"/>
            <a:ext cx="863600" cy="339725"/>
          </a:xfrm>
          <a:prstGeom prst="rightArrow">
            <a:avLst>
              <a:gd name="adj1" fmla="val 50000"/>
              <a:gd name="adj2" fmla="val 50100"/>
            </a:avLst>
          </a:prstGeom>
          <a:solidFill>
            <a:schemeClr val="accent1"/>
          </a:solidFill>
          <a:ln w="9525" algn="ctr">
            <a:solidFill>
              <a:schemeClr val="tx1"/>
            </a:solid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p>
        </p:txBody>
      </p:sp>
    </p:spTree>
    <p:extLst>
      <p:ext uri="{BB962C8B-B14F-4D97-AF65-F5344CB8AC3E}">
        <p14:creationId xmlns:p14="http://schemas.microsoft.com/office/powerpoint/2010/main" xmlns="" val="345613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174</TotalTime>
  <Words>589</Words>
  <Application>Microsoft Office PowerPoint</Application>
  <PresentationFormat>Custom</PresentationFormat>
  <Paragraphs>111</Paragraphs>
  <Slides>23</Slides>
  <Notes>7</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Office Theme</vt:lpstr>
      <vt:lpstr>Equation</vt:lpstr>
      <vt:lpstr>Regression Analysis </vt:lpstr>
      <vt:lpstr>Simple Regression </vt:lpstr>
      <vt:lpstr>Simple Regression </vt:lpstr>
      <vt:lpstr>Simple Regression </vt:lpstr>
      <vt:lpstr>The Scatter Plot</vt:lpstr>
      <vt:lpstr>Simple Regression </vt:lpstr>
      <vt:lpstr>Regression Models</vt:lpstr>
      <vt:lpstr>Simple Regression </vt:lpstr>
      <vt:lpstr>Simple Regression </vt:lpstr>
      <vt:lpstr>Simple Regression </vt:lpstr>
      <vt:lpstr>Simple Regression </vt:lpstr>
      <vt:lpstr>Slide 12</vt:lpstr>
      <vt:lpstr>Simple Regression </vt:lpstr>
      <vt:lpstr>Simple Regression </vt:lpstr>
      <vt:lpstr>Equation of the Regression Line</vt:lpstr>
      <vt:lpstr>Slope and Intercept of Regression Line</vt:lpstr>
      <vt:lpstr>Least Squares Analysis</vt:lpstr>
      <vt:lpstr>The Regression Line</vt:lpstr>
      <vt:lpstr>The Coefficient of Determination</vt:lpstr>
      <vt:lpstr>Hypothesis Tests for Slope  of Regression Model</vt:lpstr>
      <vt:lpstr>Regression in EViews (1) (1)</vt:lpstr>
      <vt:lpstr>Regression in EViews (2)</vt:lpstr>
      <vt:lpstr>Reading Eviews results output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QM-720 Advance Techniques in Regression Analysis  </dc:title>
  <dc:creator>Maqbool Hussain Sial</dc:creator>
  <cp:lastModifiedBy>Riaz</cp:lastModifiedBy>
  <cp:revision>15</cp:revision>
  <dcterms:created xsi:type="dcterms:W3CDTF">2017-10-10T09:05:12Z</dcterms:created>
  <dcterms:modified xsi:type="dcterms:W3CDTF">2020-04-01T16:16:01Z</dcterms:modified>
</cp:coreProperties>
</file>